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31" r:id="rId1"/>
    <p:sldMasterId id="2147483843" r:id="rId2"/>
  </p:sldMasterIdLst>
  <p:notesMasterIdLst>
    <p:notesMasterId r:id="rId5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8" r:id="rId11"/>
    <p:sldId id="266" r:id="rId12"/>
    <p:sldId id="270" r:id="rId13"/>
    <p:sldId id="264" r:id="rId14"/>
    <p:sldId id="271" r:id="rId15"/>
    <p:sldId id="265" r:id="rId16"/>
    <p:sldId id="272" r:id="rId17"/>
    <p:sldId id="273" r:id="rId18"/>
    <p:sldId id="267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269" r:id="rId5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90" d="100"/>
          <a:sy n="90" d="100"/>
        </p:scale>
        <p:origin x="57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presProps" Target="presProp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C0E277-08B5-415E-9B95-D97FEB24D2D0}" type="datetimeFigureOut">
              <a:rPr lang="en-IN" smtClean="0"/>
              <a:t>17-04-2021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172FCC-A360-4547-93E7-17A67C6C79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020261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2E9DDBF-8345-4C41-A437-1B4748B44ED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846056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3667A3D8-DDD9-4E37-9F29-5B94928BC15F}" type="datetime1">
              <a:rPr lang="en-IN" smtClean="0"/>
              <a:t>17-04-2021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AEC8894B-586F-41BF-9051-E14DDC378002}" type="slidenum">
              <a:rPr lang="en-IN" smtClean="0"/>
              <a:t>‹#›</a:t>
            </a:fld>
            <a:endParaRPr lang="en-IN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5358407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2AD025-2DBF-40E4-8EBA-5BABF933CF1C}" type="datetime1">
              <a:rPr lang="en-IN" smtClean="0"/>
              <a:t>17-04-2021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894B-586F-41BF-9051-E14DDC37800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33210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B00998-E927-406B-8E4F-90862CB65593}" type="datetime1">
              <a:rPr lang="en-IN" smtClean="0"/>
              <a:t>17-04-2021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894B-586F-41BF-9051-E14DDC37800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460525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A5EB801-3BB7-4A18-BFB4-2068F9615680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4/17/2021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3696226-55BB-46E7-B812-EFBF20005DE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091920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A5EB801-3BB7-4A18-BFB4-2068F9615680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4/17/2021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3696226-55BB-46E7-B812-EFBF20005DE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635425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33E499-EC9F-49B5-A47B-23AC0DA16699}" type="datetime1">
              <a:rPr lang="en-IN" smtClean="0"/>
              <a:t>17-04-2021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894B-586F-41BF-9051-E14DDC37800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566375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E06BD284-B17B-479D-9519-719C7FEBD959}" type="datetime1">
              <a:rPr lang="en-IN" smtClean="0"/>
              <a:t>17-04-2021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AEC8894B-586F-41BF-9051-E14DDC378002}" type="slidenum">
              <a:rPr lang="en-IN" smtClean="0"/>
              <a:t>‹#›</a:t>
            </a:fld>
            <a:endParaRPr lang="en-IN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23505386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E66C1-89F5-4ECF-827F-2E08BB506859}" type="datetime1">
              <a:rPr lang="en-IN" smtClean="0"/>
              <a:t>17-04-2021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894B-586F-41BF-9051-E14DDC37800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8928328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45EC4-9A37-47D1-9D2B-B97D8C33B10B}" type="datetime1">
              <a:rPr lang="en-IN" smtClean="0"/>
              <a:t>17-04-2021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894B-586F-41BF-9051-E14DDC37800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5529401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6863C-2612-466C-A467-F6FAAE8F39E9}" type="datetime1">
              <a:rPr lang="en-IN" smtClean="0"/>
              <a:t>17-04-2021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894B-586F-41BF-9051-E14DDC37800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694612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896C1D-912B-4158-97B6-687341B5A998}" type="datetime1">
              <a:rPr lang="en-IN" smtClean="0"/>
              <a:t>17-04-2021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894B-586F-41BF-9051-E14DDC37800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862685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9679B068-FFE3-490A-8FC7-CAE8BE4CFD40}" type="datetime1">
              <a:rPr lang="en-IN" smtClean="0"/>
              <a:t>17-04-2021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AEC8894B-586F-41BF-9051-E14DDC378002}" type="slidenum">
              <a:rPr lang="en-IN" smtClean="0"/>
              <a:t>‹#›</a:t>
            </a:fld>
            <a:endParaRPr lang="en-IN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7031040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965A2361-CAB3-4772-9413-881C25144578}" type="datetime1">
              <a:rPr lang="en-IN" smtClean="0"/>
              <a:t>17-04-2021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AEC8894B-586F-41BF-9051-E14DDC37800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890640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8C3B3E7C-62BF-42DE-8CE6-E3B0133293F1}" type="datetime1">
              <a:rPr lang="en-IN" smtClean="0"/>
              <a:t>17-04-2021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AEC8894B-586F-41BF-9051-E14DDC378002}" type="slidenum">
              <a:rPr lang="en-IN" smtClean="0"/>
              <a:t>‹#›</a:t>
            </a:fld>
            <a:endParaRPr lang="en-IN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2215806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2" r:id="rId1"/>
    <p:sldLayoutId id="2147483833" r:id="rId2"/>
    <p:sldLayoutId id="2147483834" r:id="rId3"/>
    <p:sldLayoutId id="2147483835" r:id="rId4"/>
    <p:sldLayoutId id="2147483836" r:id="rId5"/>
    <p:sldLayoutId id="2147483837" r:id="rId6"/>
    <p:sldLayoutId id="2147483838" r:id="rId7"/>
    <p:sldLayoutId id="2147483839" r:id="rId8"/>
    <p:sldLayoutId id="2147483840" r:id="rId9"/>
    <p:sldLayoutId id="2147483841" r:id="rId10"/>
    <p:sldLayoutId id="2147483842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5EB801-3BB7-4A18-BFB4-2068F9615680}" type="datetimeFigureOut">
              <a:rPr lang="en-US" smtClean="0"/>
              <a:t>4/17/2021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696226-55BB-46E7-B812-EFBF20005D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3106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4" r:id="rId1"/>
    <p:sldLayoutId id="2147483845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bigbasket.com/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jp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454B76-B5C1-4ABE-8B5E-E5565502AF1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GROCERY EXPRESS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E28D14-6971-4C76-849A-0C978C8C222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	</a:t>
            </a: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ED5D54-DE3A-49C6-B19F-F15F4A3B6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894B-586F-41BF-9051-E14DDC378002}" type="slidenum">
              <a:rPr lang="en-IN" smtClean="0"/>
              <a:t>1</a:t>
            </a:fld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AD2895-C7C0-4871-9D40-BA24F1C8A4FB}"/>
              </a:ext>
            </a:extLst>
          </p:cNvPr>
          <p:cNvSpPr txBox="1"/>
          <p:nvPr/>
        </p:nvSpPr>
        <p:spPr>
          <a:xfrm>
            <a:off x="4659702" y="4518838"/>
            <a:ext cx="3156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2">
                    <a:lumMod val="50000"/>
                  </a:schemeClr>
                </a:solidFill>
              </a:rPr>
              <a:t>Our Product Meets Your Needs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B49CA8E-F95A-4F7C-B285-575F67907BC6}"/>
              </a:ext>
            </a:extLst>
          </p:cNvPr>
          <p:cNvCxnSpPr/>
          <p:nvPr/>
        </p:nvCxnSpPr>
        <p:spPr>
          <a:xfrm>
            <a:off x="4359349" y="4518838"/>
            <a:ext cx="345641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18817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LITERATURE REVIEW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1632204"/>
            <a:ext cx="10093262" cy="4290131"/>
          </a:xfrm>
        </p:spPr>
        <p:txBody>
          <a:bodyPr/>
          <a:lstStyle/>
          <a:p>
            <a:r>
              <a:rPr lang="en-US" b="1" dirty="0"/>
              <a:t>BIGBASKET</a:t>
            </a:r>
            <a:r>
              <a:rPr lang="en-US" dirty="0"/>
              <a:t> : Deliver the product within 3-4 days.</a:t>
            </a:r>
          </a:p>
          <a:p>
            <a:pPr marL="0" indent="0">
              <a:buNone/>
            </a:pPr>
            <a:r>
              <a:rPr lang="en-US" sz="2000" dirty="0"/>
              <a:t>	</a:t>
            </a:r>
            <a:r>
              <a:rPr lang="en-US" dirty="0"/>
              <a:t>     </a:t>
            </a:r>
            <a:r>
              <a:rPr lang="en-US" sz="2000" dirty="0"/>
              <a:t>it doesn’t deliver in small city or Ruler areas. </a:t>
            </a:r>
          </a:p>
          <a:p>
            <a:pPr marL="0" indent="0">
              <a:buNone/>
            </a:pPr>
            <a:r>
              <a:rPr lang="en-US" dirty="0"/>
              <a:t>		Link:-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https://www.bigbasket.com</a:t>
            </a:r>
            <a:endParaRPr lang="en-US" u="sng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u="sng" dirty="0"/>
              <a:t>Our site’s advantage</a:t>
            </a:r>
            <a:r>
              <a:rPr lang="en-US" dirty="0"/>
              <a:t>: We deliver products in same day and we do work for small city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b="1" dirty="0"/>
              <a:t>GROFERS :</a:t>
            </a:r>
            <a:r>
              <a:rPr lang="en-US" dirty="0"/>
              <a:t> They depend on stores that they tied-up with to provide them the items.</a:t>
            </a:r>
          </a:p>
          <a:p>
            <a:pPr marL="0" indent="0">
              <a:buNone/>
            </a:pPr>
            <a:r>
              <a:rPr lang="en-US" dirty="0"/>
              <a:t>		Link:- </a:t>
            </a:r>
            <a:r>
              <a:rPr lang="en-US" u="sng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https://grofers.com</a:t>
            </a:r>
            <a:endParaRPr lang="en-IN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u="sng" dirty="0"/>
              <a:t>Our site’s advantage</a:t>
            </a:r>
            <a:r>
              <a:rPr lang="en-US" dirty="0"/>
              <a:t>: customer order direct to the shop’s owner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4FED1B-2970-420A-A4D6-7CABAA440D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894B-586F-41BF-9051-E14DDC378002}" type="slidenum">
              <a:rPr lang="en-IN" smtClean="0"/>
              <a:t>10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415152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AC4F4-0BFD-49A3-B642-AB3B1D5339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744666"/>
          </a:xfrm>
        </p:spPr>
        <p:txBody>
          <a:bodyPr>
            <a:normAutofit fontScale="90000"/>
          </a:bodyPr>
          <a:lstStyle/>
          <a:p>
            <a:pPr algn="ctr"/>
            <a:r>
              <a:rPr lang="en-IN" dirty="0"/>
              <a:t>Detailed requirement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D1FFE0-D187-4668-A62A-8529E416D3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403499"/>
            <a:ext cx="10178322" cy="4476094"/>
          </a:xfrm>
        </p:spPr>
        <p:txBody>
          <a:bodyPr>
            <a:normAutofit fontScale="92500" lnSpcReduction="20000"/>
          </a:bodyPr>
          <a:lstStyle/>
          <a:p>
            <a:pPr marL="457200" indent="-457200" algn="just">
              <a:lnSpc>
                <a:spcPct val="107000"/>
              </a:lnSpc>
              <a:spcAft>
                <a:spcPts val="800"/>
              </a:spcAft>
              <a:buAutoNum type="arabicPeriod"/>
            </a:pPr>
            <a:r>
              <a:rPr lang="en-IN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Admin</a:t>
            </a:r>
          </a:p>
          <a:p>
            <a:pPr lvl="1" algn="just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ü"/>
            </a:pPr>
            <a:r>
              <a:rPr lang="en-IN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Can insert and modify all products.</a:t>
            </a:r>
          </a:p>
          <a:p>
            <a:pPr lvl="1" algn="just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ü"/>
            </a:pPr>
            <a:r>
              <a:rPr lang="en-IN" dirty="0"/>
              <a:t>Admin can keep the monitoring on the staff members he/she can analysis the whole company and can manage entire system.</a:t>
            </a:r>
          </a:p>
          <a:p>
            <a:pPr lvl="1" algn="just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ü"/>
            </a:pPr>
            <a:r>
              <a:rPr lang="en-IN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Can </a:t>
            </a:r>
            <a:r>
              <a:rPr lang="en-IN" dirty="0"/>
              <a:t>register all delivery boys also manage them.</a:t>
            </a:r>
            <a:endParaRPr lang="en-IN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2. User1</a:t>
            </a:r>
          </a:p>
          <a:p>
            <a:pPr lvl="1" algn="just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ü"/>
            </a:pPr>
            <a:r>
              <a:rPr lang="en-IN" dirty="0"/>
              <a:t>Can buy the product as per their requirements and wish.</a:t>
            </a:r>
          </a:p>
          <a:p>
            <a:pPr lvl="1" algn="just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ü"/>
            </a:pPr>
            <a:r>
              <a:rPr lang="en-IN" dirty="0"/>
              <a:t>Can modify its profile details.</a:t>
            </a:r>
          </a:p>
          <a:p>
            <a:pPr lvl="1" algn="just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ü"/>
            </a:pPr>
            <a:r>
              <a:rPr lang="en-IN" dirty="0"/>
              <a:t>Can check his/her order history</a:t>
            </a:r>
            <a:endParaRPr lang="en-IN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3. Delivery Boys</a:t>
            </a:r>
          </a:p>
          <a:p>
            <a:pPr lvl="1" algn="just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ü"/>
            </a:pPr>
            <a:r>
              <a:rPr lang="en-IN" dirty="0"/>
              <a:t>They deliver the orders at right place in the time limits.</a:t>
            </a:r>
            <a:endParaRPr lang="en-IN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E4EFFB-8666-4825-9000-3FC5E93A1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894B-586F-41BF-9051-E14DDC378002}" type="slidenum">
              <a:rPr lang="en-IN" smtClean="0"/>
              <a:t>11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529298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6066" y="414283"/>
            <a:ext cx="10443933" cy="808462"/>
          </a:xfrm>
        </p:spPr>
        <p:txBody>
          <a:bodyPr/>
          <a:lstStyle/>
          <a:p>
            <a:pPr algn="ctr"/>
            <a:r>
              <a:rPr lang="en-IN" b="1" dirty="0"/>
              <a:t>Project Planning and scheduling </a:t>
            </a:r>
            <a:endParaRPr lang="en-US" dirty="0"/>
          </a:p>
        </p:txBody>
      </p:sp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0BC9234F-309F-490A-BB03-1C201D71CA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800" y="1158947"/>
            <a:ext cx="10859588" cy="5168538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147436-EFB0-4859-9696-ED77629CF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894B-586F-41BF-9051-E14DDC378002}" type="slidenum">
              <a:rPr lang="en-IN" smtClean="0"/>
              <a:t>12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499324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9A566-9244-47BB-8D59-664EE621AF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053010"/>
          </a:xfrm>
        </p:spPr>
        <p:txBody>
          <a:bodyPr/>
          <a:lstStyle/>
          <a:p>
            <a:pPr algn="ctr"/>
            <a:r>
              <a:rPr lang="en-IN" dirty="0"/>
              <a:t>DEVELOPMENT APPROACH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33C1CFA-D44E-412B-84E6-BF77779FF6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0950" y="1786269"/>
            <a:ext cx="10179050" cy="35941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b="1" u="sng" dirty="0"/>
              <a:t>Incremental model</a:t>
            </a:r>
            <a:endParaRPr lang="en-US" dirty="0"/>
          </a:p>
          <a:p>
            <a:pPr lvl="0"/>
            <a:r>
              <a:rPr lang="en-IN" dirty="0"/>
              <a:t>It is also referred as the successive version of waterfall model using incremental approach and evolutionary model.</a:t>
            </a:r>
            <a:endParaRPr lang="en-US" dirty="0"/>
          </a:p>
          <a:p>
            <a:pPr lvl="0"/>
            <a:r>
              <a:rPr lang="en-IN" dirty="0"/>
              <a:t>In this model, the system is broken down into several modules which can be incrementally implemented and delivered.</a:t>
            </a:r>
            <a:endParaRPr lang="en-US" dirty="0"/>
          </a:p>
          <a:p>
            <a:pPr lvl="0"/>
            <a:r>
              <a:rPr lang="en-IN" dirty="0"/>
              <a:t>First develop the core product of the system. The core product is used by customers to evaluate the system.</a:t>
            </a:r>
            <a:endParaRPr lang="en-US" dirty="0"/>
          </a:p>
          <a:p>
            <a:pPr lvl="0"/>
            <a:r>
              <a:rPr lang="en-IN" dirty="0"/>
              <a:t>The initial product skeleton is refined into increasing levels of capability by adding new functionalities in successive versions.</a:t>
            </a:r>
            <a:endParaRPr lang="en-US" dirty="0"/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450EE8-6C17-4761-B3FA-711A81801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894B-586F-41BF-9051-E14DDC378002}" type="slidenum">
              <a:rPr lang="en-IN" smtClean="0"/>
              <a:t>13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416641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INCREMENTAL MODEL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9764" y="1626259"/>
            <a:ext cx="8230324" cy="3158595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0399118-DF78-4B9C-B198-800AE19BE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894B-586F-41BF-9051-E14DDC378002}" type="slidenum">
              <a:rPr lang="en-IN" smtClean="0"/>
              <a:t>14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728290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973CB-89A2-4E83-8BF5-B60AA5EC9571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1012054" y="186678"/>
            <a:ext cx="10915650" cy="1239838"/>
          </a:xfrm>
        </p:spPr>
        <p:txBody>
          <a:bodyPr>
            <a:normAutofit fontScale="90000"/>
          </a:bodyPr>
          <a:lstStyle/>
          <a:p>
            <a:r>
              <a:rPr lang="en-US" dirty="0"/>
              <a:t>Software Requirement Specification</a:t>
            </a:r>
            <a:endParaRPr lang="en-IN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D74532E-2F36-46D8-B207-17EE808F2DF1}"/>
              </a:ext>
            </a:extLst>
          </p:cNvPr>
          <p:cNvSpPr txBox="1"/>
          <p:nvPr/>
        </p:nvSpPr>
        <p:spPr>
          <a:xfrm>
            <a:off x="1440673" y="848196"/>
            <a:ext cx="1439247" cy="7217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Shruti" panose="020B0502040204020203" pitchFamily="34" charset="0"/>
              </a:rPr>
              <a:t>User</a:t>
            </a:r>
            <a:endParaRPr kumimoji="0" lang="en-IN" sz="4000" b="0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Shruti" panose="020B0502040204020203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0824F85-947A-42E0-A70F-A9A0C77ECC4B}"/>
              </a:ext>
            </a:extLst>
          </p:cNvPr>
          <p:cNvSpPr txBox="1"/>
          <p:nvPr/>
        </p:nvSpPr>
        <p:spPr>
          <a:xfrm>
            <a:off x="2574343" y="1508163"/>
            <a:ext cx="3786102" cy="5959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Shruti" panose="020B0502040204020203" pitchFamily="34" charset="0"/>
              </a:rPr>
              <a:t>1. </a:t>
            </a:r>
            <a:r>
              <a:rPr kumimoji="0" lang="en-US" sz="32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Shruti" panose="020B0502040204020203" pitchFamily="34" charset="0"/>
              </a:rPr>
              <a:t>Sign up</a:t>
            </a:r>
            <a:endParaRPr kumimoji="0" lang="en-IN" sz="3200" b="0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Shruti" panose="020B0502040204020203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66C841B-29C1-4826-AC7B-E5FE01C2DBAC}"/>
              </a:ext>
            </a:extLst>
          </p:cNvPr>
          <p:cNvSpPr txBox="1"/>
          <p:nvPr/>
        </p:nvSpPr>
        <p:spPr>
          <a:xfrm>
            <a:off x="2574343" y="2089167"/>
            <a:ext cx="6097554" cy="47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4572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Shruti" panose="020B0502040204020203" pitchFamily="34" charset="0"/>
              </a:rPr>
              <a:t>1.1 open website</a:t>
            </a:r>
            <a:endParaRPr kumimoji="0" lang="en-I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Shruti" panose="020B0502040204020203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23B63DD-DEAD-4851-90F8-3E4DF9037DF9}"/>
              </a:ext>
            </a:extLst>
          </p:cNvPr>
          <p:cNvSpPr txBox="1"/>
          <p:nvPr/>
        </p:nvSpPr>
        <p:spPr>
          <a:xfrm>
            <a:off x="3006091" y="2559167"/>
            <a:ext cx="6097554" cy="704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457200" algn="just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Shruti" panose="020B0502040204020203" pitchFamily="34" charset="0"/>
              </a:rPr>
              <a:t>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Shruti" panose="020B0502040204020203" pitchFamily="34" charset="0"/>
              </a:rPr>
              <a:t>I/p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Shruti" panose="020B0502040204020203" pitchFamily="34" charset="0"/>
              </a:rPr>
              <a:t>=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Shruti" panose="020B0502040204020203" pitchFamily="34" charset="0"/>
              </a:rPr>
              <a:t>Type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Shruti" panose="020B0502040204020203" pitchFamily="34" charset="0"/>
              </a:rPr>
              <a:t> URL in any browser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Shruti" panose="020B0502040204020203" pitchFamily="34" charset="0"/>
            </a:endParaRPr>
          </a:p>
          <a:p>
            <a:pPr marL="0" marR="0" lvl="0" indent="457200" algn="just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Shruti" panose="020B0502040204020203" pitchFamily="34" charset="0"/>
              </a:rPr>
              <a:t>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Shruti" panose="020B0502040204020203" pitchFamily="34" charset="0"/>
              </a:rPr>
              <a:t>0/p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Shruti" panose="020B0502040204020203" pitchFamily="34" charset="0"/>
              </a:rPr>
              <a:t>=website appears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Shruti" panose="020B0502040204020203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C6C403A-C451-4F0B-AF96-3ED70ADE691B}"/>
              </a:ext>
            </a:extLst>
          </p:cNvPr>
          <p:cNvSpPr txBox="1"/>
          <p:nvPr/>
        </p:nvSpPr>
        <p:spPr>
          <a:xfrm>
            <a:off x="3006091" y="3264040"/>
            <a:ext cx="60975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Shruti" panose="020B0502040204020203" pitchFamily="34" charset="0"/>
              </a:rPr>
              <a:t>1.2Goto sign up page</a:t>
            </a:r>
            <a:endParaRPr kumimoji="0" lang="en-I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B3CF89C-B259-4B0A-B114-F13949D1B41E}"/>
              </a:ext>
            </a:extLst>
          </p:cNvPr>
          <p:cNvSpPr txBox="1"/>
          <p:nvPr/>
        </p:nvSpPr>
        <p:spPr>
          <a:xfrm>
            <a:off x="3600711" y="3681674"/>
            <a:ext cx="6097554" cy="72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Shruti" panose="020B0502040204020203" pitchFamily="34" charset="0"/>
              </a:rPr>
              <a:t>I/p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Shruti" panose="020B0502040204020203" pitchFamily="34" charset="0"/>
              </a:rPr>
              <a:t>=Click on sign up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Shrut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Shruti" panose="020B0502040204020203" pitchFamily="34" charset="0"/>
              </a:rPr>
              <a:t>0/p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Shruti" panose="020B0502040204020203" pitchFamily="34" charset="0"/>
              </a:rPr>
              <a:t>=sign up page appears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04164F4-8FDF-4F13-80AA-7FE957C99ECE}"/>
              </a:ext>
            </a:extLst>
          </p:cNvPr>
          <p:cNvSpPr txBox="1"/>
          <p:nvPr/>
        </p:nvSpPr>
        <p:spPr>
          <a:xfrm>
            <a:off x="3006091" y="4460070"/>
            <a:ext cx="60975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Shruti" panose="020B0502040204020203" pitchFamily="34" charset="0"/>
              </a:rPr>
              <a:t>1.3 sign up</a:t>
            </a:r>
            <a:endParaRPr kumimoji="0" lang="en-I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6177823-A515-453F-AEA2-165A2E8CD2EB}"/>
              </a:ext>
            </a:extLst>
          </p:cNvPr>
          <p:cNvSpPr txBox="1"/>
          <p:nvPr/>
        </p:nvSpPr>
        <p:spPr>
          <a:xfrm>
            <a:off x="3600711" y="4921735"/>
            <a:ext cx="6097554" cy="6719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Shruti" panose="020B0502040204020203" pitchFamily="34" charset="0"/>
              </a:rPr>
              <a:t>I/p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Shruti" panose="020B0502040204020203" pitchFamily="34" charset="0"/>
              </a:rPr>
              <a:t>=enter valid data and click sign up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Shrut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Shruti" panose="020B0502040204020203" pitchFamily="34" charset="0"/>
              </a:rPr>
              <a:t>0/p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Shruti" panose="020B0502040204020203" pitchFamily="34" charset="0"/>
              </a:rPr>
              <a:t>=your id is created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Shrut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92223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9CC1345-CA3E-4834-AC2B-4A063F440BC4}"/>
              </a:ext>
            </a:extLst>
          </p:cNvPr>
          <p:cNvSpPr txBox="1"/>
          <p:nvPr/>
        </p:nvSpPr>
        <p:spPr>
          <a:xfrm>
            <a:off x="1307447" y="207807"/>
            <a:ext cx="6097554" cy="5959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Shruti" panose="020B0502040204020203" pitchFamily="34" charset="0"/>
              </a:rPr>
              <a:t>2. </a:t>
            </a:r>
            <a:r>
              <a:rPr kumimoji="0" lang="en-US" sz="32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Shruti" panose="020B0502040204020203" pitchFamily="34" charset="0"/>
              </a:rPr>
              <a:t>Profile</a:t>
            </a:r>
            <a:endParaRPr kumimoji="0" lang="en-IN" sz="3200" b="0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Shruti" panose="020B05020402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1C11599-FE81-4A0A-A903-975432ABCE30}"/>
              </a:ext>
            </a:extLst>
          </p:cNvPr>
          <p:cNvSpPr txBox="1"/>
          <p:nvPr/>
        </p:nvSpPr>
        <p:spPr>
          <a:xfrm>
            <a:off x="2035235" y="752604"/>
            <a:ext cx="6097554" cy="47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Shruti" panose="020B0502040204020203" pitchFamily="34" charset="0"/>
              </a:rPr>
              <a:t>2.1 Open web site</a:t>
            </a:r>
            <a:endParaRPr kumimoji="0" lang="en-I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Shruti" panose="020B05020402040202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D651DD-9BCB-465B-AAAF-E6D9A98E7C11}"/>
              </a:ext>
            </a:extLst>
          </p:cNvPr>
          <p:cNvSpPr txBox="1"/>
          <p:nvPr/>
        </p:nvSpPr>
        <p:spPr>
          <a:xfrm>
            <a:off x="2119210" y="1168578"/>
            <a:ext cx="6097554" cy="7363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457200" algn="just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Shruti" panose="020B0502040204020203" pitchFamily="34" charset="0"/>
              </a:rPr>
              <a:t>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Shruti" panose="020B0502040204020203" pitchFamily="34" charset="0"/>
              </a:rPr>
              <a:t>I/p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Shruti" panose="020B0502040204020203" pitchFamily="34" charset="0"/>
              </a:rPr>
              <a:t>=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Shruti" panose="020B0502040204020203" pitchFamily="34" charset="0"/>
              </a:rPr>
              <a:t>Type URL in any browser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Shruti" panose="020B0502040204020203" pitchFamily="34" charset="0"/>
            </a:endParaRPr>
          </a:p>
          <a:p>
            <a:pPr marL="0" marR="0" lvl="0" indent="457200" algn="just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Shruti" panose="020B0502040204020203" pitchFamily="34" charset="0"/>
              </a:rPr>
              <a:t>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Shruti" panose="020B0502040204020203" pitchFamily="34" charset="0"/>
              </a:rPr>
              <a:t>0/p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Shruti" panose="020B0502040204020203" pitchFamily="34" charset="0"/>
              </a:rPr>
              <a:t>=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Shruti" panose="020B0502040204020203" pitchFamily="34" charset="0"/>
              </a:rPr>
              <a:t>website appears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Shruti" panose="020B0502040204020203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FBB7EE6-6F75-4A4B-8DB5-CBEF8FC4DB57}"/>
              </a:ext>
            </a:extLst>
          </p:cNvPr>
          <p:cNvSpPr txBox="1"/>
          <p:nvPr/>
        </p:nvSpPr>
        <p:spPr>
          <a:xfrm>
            <a:off x="2119210" y="3446173"/>
            <a:ext cx="60975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Shruti" panose="020B0502040204020203" pitchFamily="34" charset="0"/>
              </a:rPr>
              <a:t>2.3 go to Profile page</a:t>
            </a:r>
            <a:endParaRPr kumimoji="0" lang="en-I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4CA06F4-325A-4A7A-946C-217FCF2A0D71}"/>
              </a:ext>
            </a:extLst>
          </p:cNvPr>
          <p:cNvSpPr txBox="1"/>
          <p:nvPr/>
        </p:nvSpPr>
        <p:spPr>
          <a:xfrm>
            <a:off x="2621508" y="3874089"/>
            <a:ext cx="6097554" cy="7363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Shruti" panose="020B0502040204020203" pitchFamily="34" charset="0"/>
              </a:rPr>
              <a:t>I/p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Shruti" panose="020B0502040204020203" pitchFamily="34" charset="0"/>
              </a:rPr>
              <a:t>=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Shruti" panose="020B0502040204020203" pitchFamily="34" charset="0"/>
              </a:rPr>
              <a:t>select 'profile’ in user[drop down] menu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Shrut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Shruti" panose="020B0502040204020203" pitchFamily="34" charset="0"/>
              </a:rPr>
              <a:t>0/p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Shruti" panose="020B0502040204020203" pitchFamily="34" charset="0"/>
              </a:rPr>
              <a:t>=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Shruti" panose="020B0502040204020203" pitchFamily="34" charset="0"/>
              </a:rPr>
              <a:t>profile page appears with user data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Shruti" panose="020B0502040204020203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EA0C426-E0D9-440D-9420-7F6D073B4269}"/>
              </a:ext>
            </a:extLst>
          </p:cNvPr>
          <p:cNvSpPr txBox="1"/>
          <p:nvPr/>
        </p:nvSpPr>
        <p:spPr>
          <a:xfrm>
            <a:off x="2119210" y="2034648"/>
            <a:ext cx="6097554" cy="47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Shruti" panose="020B0502040204020203" pitchFamily="34" charset="0"/>
              </a:rPr>
              <a:t>2.2 Log in</a:t>
            </a:r>
            <a:endParaRPr kumimoji="0" lang="en-I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Shruti" panose="020B050204020402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40B9B74-B692-4D5B-BCCC-EB39B37C3A2E}"/>
              </a:ext>
            </a:extLst>
          </p:cNvPr>
          <p:cNvSpPr txBox="1"/>
          <p:nvPr/>
        </p:nvSpPr>
        <p:spPr>
          <a:xfrm>
            <a:off x="2621508" y="2560339"/>
            <a:ext cx="6097554" cy="7363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Shruti" panose="020B0502040204020203" pitchFamily="34" charset="0"/>
              </a:rPr>
              <a:t>I/p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Shruti" panose="020B0502040204020203" pitchFamily="34" charset="0"/>
              </a:rPr>
              <a:t>=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Shruti" panose="020B0502040204020203" pitchFamily="34" charset="0"/>
              </a:rPr>
              <a:t>Type user credential on log in page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Shrut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Shruti" panose="020B0502040204020203" pitchFamily="34" charset="0"/>
              </a:rPr>
              <a:t>0/p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Shruti" panose="020B0502040204020203" pitchFamily="34" charset="0"/>
              </a:rPr>
              <a:t>=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Shruti" panose="020B0502040204020203" pitchFamily="34" charset="0"/>
              </a:rPr>
              <a:t>log in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Shruti" panose="020B0502040204020203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5B788E2-9021-4EE8-9B6F-8D5ABBF308C8}"/>
              </a:ext>
            </a:extLst>
          </p:cNvPr>
          <p:cNvSpPr txBox="1"/>
          <p:nvPr/>
        </p:nvSpPr>
        <p:spPr>
          <a:xfrm>
            <a:off x="2119210" y="4751588"/>
            <a:ext cx="6097554" cy="47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Shruti" panose="020B0502040204020203" pitchFamily="34" charset="0"/>
              </a:rPr>
              <a:t>2.4 Edit profile</a:t>
            </a:r>
            <a:endParaRPr kumimoji="0" lang="en-I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Shruti" panose="020B0502040204020203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8E3CEE0-2CA8-4EFF-9FCE-59A3B02DEC3D}"/>
              </a:ext>
            </a:extLst>
          </p:cNvPr>
          <p:cNvSpPr txBox="1"/>
          <p:nvPr/>
        </p:nvSpPr>
        <p:spPr>
          <a:xfrm>
            <a:off x="2661163" y="5221588"/>
            <a:ext cx="6097554" cy="72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Shruti" panose="020B0502040204020203" pitchFamily="34" charset="0"/>
              </a:rPr>
              <a:t>I/p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Shruti" panose="020B0502040204020203" pitchFamily="34" charset="0"/>
              </a:rPr>
              <a:t>=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Shruti" panose="020B0502040204020203" pitchFamily="34" charset="0"/>
              </a:rPr>
              <a:t>change desired credentials and click update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Shrut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Shruti" panose="020B0502040204020203" pitchFamily="34" charset="0"/>
              </a:rPr>
              <a:t>0/p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Shruti" panose="020B0502040204020203" pitchFamily="34" charset="0"/>
              </a:rPr>
              <a:t>=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Shruti" panose="020B0502040204020203" pitchFamily="34" charset="0"/>
              </a:rPr>
              <a:t>profile is update 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755807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783D5CD-0A28-47A1-8034-78FB3CFB1B97}"/>
              </a:ext>
            </a:extLst>
          </p:cNvPr>
          <p:cNvSpPr txBox="1"/>
          <p:nvPr/>
        </p:nvSpPr>
        <p:spPr>
          <a:xfrm>
            <a:off x="1058832" y="0"/>
            <a:ext cx="6097554" cy="5959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Shruti" panose="020B0502040204020203" pitchFamily="34" charset="0"/>
              </a:rPr>
              <a:t>3. </a:t>
            </a:r>
            <a:r>
              <a:rPr kumimoji="0" lang="en-US" sz="32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Shruti" panose="020B0502040204020203" pitchFamily="34" charset="0"/>
              </a:rPr>
              <a:t>Order</a:t>
            </a:r>
            <a:endParaRPr kumimoji="0" lang="en-IN" sz="3200" b="0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Shruti" panose="020B05020402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2BAFCB-6539-4056-B888-F4A948861C4D}"/>
              </a:ext>
            </a:extLst>
          </p:cNvPr>
          <p:cNvSpPr txBox="1"/>
          <p:nvPr/>
        </p:nvSpPr>
        <p:spPr>
          <a:xfrm>
            <a:off x="1926578" y="582998"/>
            <a:ext cx="60975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Shruti" panose="020B0502040204020203" pitchFamily="34" charset="0"/>
              </a:rPr>
              <a:t>3.1 Open web site</a:t>
            </a:r>
            <a:endParaRPr kumimoji="0" lang="en-I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45B979-4C5C-45AD-946A-81877EE0CD4E}"/>
              </a:ext>
            </a:extLst>
          </p:cNvPr>
          <p:cNvSpPr txBox="1"/>
          <p:nvPr/>
        </p:nvSpPr>
        <p:spPr>
          <a:xfrm>
            <a:off x="1976343" y="1040083"/>
            <a:ext cx="6097554" cy="7363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457200" algn="just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Shruti" panose="020B0502040204020203" pitchFamily="34" charset="0"/>
              </a:rPr>
              <a:t>I/p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Shruti" panose="020B0502040204020203" pitchFamily="34" charset="0"/>
              </a:rPr>
              <a:t>=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Shruti" panose="020B0502040204020203" pitchFamily="34" charset="0"/>
              </a:rPr>
              <a:t>Type URL in any browser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Shruti" panose="020B0502040204020203" pitchFamily="34" charset="0"/>
            </a:endParaRPr>
          </a:p>
          <a:p>
            <a:pPr marL="0" marR="0" lvl="0" indent="457200" algn="just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Shruti" panose="020B0502040204020203" pitchFamily="34" charset="0"/>
              </a:rPr>
              <a:t>0/p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Shruti" panose="020B0502040204020203" pitchFamily="34" charset="0"/>
              </a:rPr>
              <a:t>=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Shruti" panose="020B0502040204020203" pitchFamily="34" charset="0"/>
              </a:rPr>
              <a:t>website appears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Shruti" panose="020B05020402040202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80DA91-6011-46B2-B417-EF49EFACD01C}"/>
              </a:ext>
            </a:extLst>
          </p:cNvPr>
          <p:cNvSpPr txBox="1"/>
          <p:nvPr/>
        </p:nvSpPr>
        <p:spPr>
          <a:xfrm>
            <a:off x="1926578" y="1775930"/>
            <a:ext cx="6097554" cy="47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Shruti" panose="020B0502040204020203" pitchFamily="34" charset="0"/>
              </a:rPr>
              <a:t>3.2 Log in</a:t>
            </a:r>
            <a:endParaRPr kumimoji="0" lang="en-I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Shruti" panose="020B0502040204020203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640C9B-702B-4F50-909A-2CB68DE19D7D}"/>
              </a:ext>
            </a:extLst>
          </p:cNvPr>
          <p:cNvSpPr txBox="1"/>
          <p:nvPr/>
        </p:nvSpPr>
        <p:spPr>
          <a:xfrm>
            <a:off x="2450650" y="2282121"/>
            <a:ext cx="6097554" cy="7363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Shruti" panose="020B0502040204020203" pitchFamily="34" charset="0"/>
              </a:rPr>
              <a:t>I/p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Shruti" panose="020B0502040204020203" pitchFamily="34" charset="0"/>
              </a:rPr>
              <a:t>=type user credential on log in page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Shrut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Shruti" panose="020B0502040204020203" pitchFamily="34" charset="0"/>
              </a:rPr>
              <a:t>0/p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Shruti" panose="020B0502040204020203" pitchFamily="34" charset="0"/>
              </a:rPr>
              <a:t>=log in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Shruti" panose="020B0502040204020203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DAFFB75-381B-4E9E-9D26-D03EE962DB01}"/>
              </a:ext>
            </a:extLst>
          </p:cNvPr>
          <p:cNvSpPr txBox="1"/>
          <p:nvPr/>
        </p:nvSpPr>
        <p:spPr>
          <a:xfrm>
            <a:off x="1926578" y="2986946"/>
            <a:ext cx="60975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Shruti" panose="020B0502040204020203" pitchFamily="34" charset="0"/>
              </a:rPr>
              <a:t>3.3choose items </a:t>
            </a:r>
            <a:endParaRPr kumimoji="0" lang="en-I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9EE77A6-BF30-4EDC-8D3C-57227D99C6E7}"/>
              </a:ext>
            </a:extLst>
          </p:cNvPr>
          <p:cNvSpPr txBox="1"/>
          <p:nvPr/>
        </p:nvSpPr>
        <p:spPr>
          <a:xfrm>
            <a:off x="2450650" y="3483892"/>
            <a:ext cx="8475305" cy="7363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Shruti" panose="020B0502040204020203" pitchFamily="34" charset="0"/>
              </a:rPr>
              <a:t>I/p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Shruti" panose="020B0502040204020203" pitchFamily="34" charset="0"/>
              </a:rPr>
              <a:t>=add desired item in cart by entering amount of item and pressing button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Shrut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Shruti" panose="020B0502040204020203" pitchFamily="34" charset="0"/>
              </a:rPr>
              <a:t>0/p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Shruti" panose="020B0502040204020203" pitchFamily="34" charset="0"/>
              </a:rPr>
              <a:t>=item will be add in user cart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Shruti" panose="020B0502040204020203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0E7A7E4-627D-42F0-8583-6552693980F2}"/>
              </a:ext>
            </a:extLst>
          </p:cNvPr>
          <p:cNvSpPr txBox="1"/>
          <p:nvPr/>
        </p:nvSpPr>
        <p:spPr>
          <a:xfrm>
            <a:off x="1976343" y="4252377"/>
            <a:ext cx="6097554" cy="47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Shruti" panose="020B0502040204020203" pitchFamily="34" charset="0"/>
              </a:rPr>
              <a:t>3.4 Review cart</a:t>
            </a:r>
            <a:endParaRPr kumimoji="0" lang="en-I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Shruti" panose="020B050204020402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A561E0A-8C64-42C9-8F15-54492EA76D94}"/>
              </a:ext>
            </a:extLst>
          </p:cNvPr>
          <p:cNvSpPr txBox="1"/>
          <p:nvPr/>
        </p:nvSpPr>
        <p:spPr>
          <a:xfrm>
            <a:off x="2480973" y="4722377"/>
            <a:ext cx="7378958" cy="7363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Shruti" panose="020B0502040204020203" pitchFamily="34" charset="0"/>
              </a:rPr>
              <a:t>I/p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Shruti" panose="020B0502040204020203" pitchFamily="34" charset="0"/>
              </a:rPr>
              <a:t>=check items and its amounts and click ‘order now’ button</a:t>
            </a: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Shruti" panose="020B0502040204020203" pitchFamily="34" charset="0"/>
              </a:rPr>
              <a:t>0/p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Shruti" panose="020B0502040204020203" pitchFamily="34" charset="0"/>
              </a:rPr>
              <a:t>=confirmation box will appears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Shruti" panose="020B0502040204020203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3D44155-B4BF-4599-B172-0CE2DFA2D816}"/>
              </a:ext>
            </a:extLst>
          </p:cNvPr>
          <p:cNvSpPr txBox="1"/>
          <p:nvPr/>
        </p:nvSpPr>
        <p:spPr>
          <a:xfrm>
            <a:off x="1544024" y="5413627"/>
            <a:ext cx="6097554" cy="47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4572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Shruti" panose="020B0502040204020203" pitchFamily="34" charset="0"/>
              </a:rPr>
              <a:t>3.5 confirmation of order</a:t>
            </a:r>
            <a:endParaRPr kumimoji="0" lang="en-I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Shruti" panose="020B0502040204020203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93AA94B-0C05-4AB1-B792-50345879659A}"/>
              </a:ext>
            </a:extLst>
          </p:cNvPr>
          <p:cNvSpPr txBox="1"/>
          <p:nvPr/>
        </p:nvSpPr>
        <p:spPr>
          <a:xfrm>
            <a:off x="1976343" y="5820548"/>
            <a:ext cx="6097554" cy="72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4572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Shruti" panose="020B0502040204020203" pitchFamily="34" charset="0"/>
              </a:rPr>
              <a:t>I/p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Shruti" panose="020B0502040204020203" pitchFamily="34" charset="0"/>
              </a:rPr>
              <a:t>=check details and press ‘confirm’ button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Shrut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Shruti" panose="020B0502040204020203" pitchFamily="34" charset="0"/>
              </a:rPr>
              <a:t>       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Shruti" panose="020B0502040204020203" pitchFamily="34" charset="0"/>
              </a:rPr>
              <a:t>0/p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Shruti" panose="020B0502040204020203" pitchFamily="34" charset="0"/>
              </a:rPr>
              <a:t>=order is successful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943288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C61E31-B9A3-49D5-AA1F-BBF9C9A41376}"/>
              </a:ext>
            </a:extLst>
          </p:cNvPr>
          <p:cNvSpPr txBox="1"/>
          <p:nvPr/>
        </p:nvSpPr>
        <p:spPr>
          <a:xfrm>
            <a:off x="1006781" y="0"/>
            <a:ext cx="6097554" cy="7217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Shruti" panose="020B0502040204020203" pitchFamily="34" charset="0"/>
              </a:rPr>
              <a:t>Delivery boy</a:t>
            </a:r>
            <a:endParaRPr kumimoji="0" lang="en-IN" sz="4000" b="0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Shruti" panose="020B05020402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300BBB-0D2E-4BBE-A56D-DF630416EA6A}"/>
              </a:ext>
            </a:extLst>
          </p:cNvPr>
          <p:cNvSpPr txBox="1"/>
          <p:nvPr/>
        </p:nvSpPr>
        <p:spPr>
          <a:xfrm>
            <a:off x="1799883" y="811764"/>
            <a:ext cx="6097554" cy="5959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Shruti" panose="020B0502040204020203" pitchFamily="34" charset="0"/>
              </a:rPr>
              <a:t>1.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Shruti" panose="020B0502040204020203" pitchFamily="34" charset="0"/>
              </a:rPr>
              <a:t> </a:t>
            </a:r>
            <a:r>
              <a:rPr kumimoji="0" lang="en-US" sz="32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Shruti" panose="020B0502040204020203" pitchFamily="34" charset="0"/>
              </a:rPr>
              <a:t>Delivery Order Selection</a:t>
            </a:r>
            <a:endParaRPr kumimoji="0" lang="en-IN" sz="3200" b="0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Shruti" panose="020B05020402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C114B0-B5BF-4F79-8095-7E26D44DACED}"/>
              </a:ext>
            </a:extLst>
          </p:cNvPr>
          <p:cNvSpPr txBox="1"/>
          <p:nvPr/>
        </p:nvSpPr>
        <p:spPr>
          <a:xfrm>
            <a:off x="2688624" y="1497724"/>
            <a:ext cx="6438121" cy="21853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Shruti" panose="020B0502040204020203" pitchFamily="34" charset="0"/>
              </a:rPr>
              <a:t>1.1 Open web site </a:t>
            </a:r>
            <a:endParaRPr kumimoji="0" lang="en-I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Shruti" panose="020B0502040204020203" pitchFamily="34" charset="0"/>
            </a:endParaRPr>
          </a:p>
          <a:p>
            <a:pPr marL="22860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Shruti" panose="020B0502040204020203" pitchFamily="34" charset="0"/>
              </a:rPr>
              <a:t>      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Shruti" panose="020B0502040204020203" pitchFamily="34" charset="0"/>
              </a:rPr>
              <a:t>I/p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Shruti" panose="020B0502040204020203" pitchFamily="34" charset="0"/>
              </a:rPr>
              <a:t>=type URL in any browser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Shruti" panose="020B0502040204020203" pitchFamily="34" charset="0"/>
            </a:endParaRPr>
          </a:p>
          <a:p>
            <a:pPr marL="22860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Shruti" panose="020B0502040204020203" pitchFamily="34" charset="0"/>
              </a:rPr>
              <a:t>     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Shruti" panose="020B0502040204020203" pitchFamily="34" charset="0"/>
              </a:rPr>
              <a:t>O/p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Shruti" panose="020B0502040204020203" pitchFamily="34" charset="0"/>
              </a:rPr>
              <a:t>=web site appears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Shruti" panose="020B0502040204020203" pitchFamily="34" charset="0"/>
            </a:endParaRPr>
          </a:p>
          <a:p>
            <a:pPr marL="22860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Shruti" panose="020B0502040204020203" pitchFamily="34" charset="0"/>
              </a:rPr>
              <a:t>1.2 Log in </a:t>
            </a:r>
            <a:endParaRPr kumimoji="0" lang="en-I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Shruti" panose="020B0502040204020203" pitchFamily="34" charset="0"/>
            </a:endParaRPr>
          </a:p>
          <a:p>
            <a:pPr marL="22860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Shruti" panose="020B0502040204020203" pitchFamily="34" charset="0"/>
              </a:rPr>
              <a:t>      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Shruti" panose="020B0502040204020203" pitchFamily="34" charset="0"/>
              </a:rPr>
              <a:t>I/p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Shruti" panose="020B0502040204020203" pitchFamily="34" charset="0"/>
              </a:rPr>
              <a:t>=type user credential on log in page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Shruti" panose="020B0502040204020203" pitchFamily="34" charset="0"/>
            </a:endParaRPr>
          </a:p>
          <a:p>
            <a:pPr marL="22860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Shruti" panose="020B0502040204020203" pitchFamily="34" charset="0"/>
              </a:rPr>
              <a:t>      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Shruti" panose="020B0502040204020203" pitchFamily="34" charset="0"/>
              </a:rPr>
              <a:t>0/p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Shruti" panose="020B0502040204020203" pitchFamily="34" charset="0"/>
              </a:rPr>
              <a:t>=Logged in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Shruti" panose="020B05020402040202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EED688A-B732-4321-B57A-6128A65F0C19}"/>
              </a:ext>
            </a:extLst>
          </p:cNvPr>
          <p:cNvSpPr txBox="1"/>
          <p:nvPr/>
        </p:nvSpPr>
        <p:spPr>
          <a:xfrm>
            <a:off x="2688623" y="3683066"/>
            <a:ext cx="7473821" cy="21853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Shruti" panose="020B0502040204020203" pitchFamily="34" charset="0"/>
              </a:rPr>
              <a:t>1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Shruti" panose="020B0502040204020203" pitchFamily="34" charset="0"/>
              </a:rPr>
              <a:t>.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Shruti" panose="020B0502040204020203" pitchFamily="34" charset="0"/>
              </a:rPr>
              <a:t>3 Select order</a:t>
            </a:r>
            <a:endParaRPr kumimoji="0" lang="en-I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Shruti" panose="020B0502040204020203" pitchFamily="34" charset="0"/>
            </a:endParaRPr>
          </a:p>
          <a:p>
            <a:pPr marL="22860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Shruti" panose="020B0502040204020203" pitchFamily="34" charset="0"/>
              </a:rPr>
              <a:t>       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Shruti" panose="020B0502040204020203" pitchFamily="34" charset="0"/>
              </a:rPr>
              <a:t>I/p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Shruti" panose="020B0502040204020203" pitchFamily="34" charset="0"/>
              </a:rPr>
              <a:t>=go to pending orders page 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Shruti" panose="020B0502040204020203" pitchFamily="34" charset="0"/>
            </a:endParaRPr>
          </a:p>
          <a:p>
            <a:pPr marL="22860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Shruti" panose="020B0502040204020203" pitchFamily="34" charset="0"/>
              </a:rPr>
              <a:t>      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Shruti" panose="020B0502040204020203" pitchFamily="34" charset="0"/>
              </a:rPr>
              <a:t>0/p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Shruti" panose="020B0502040204020203" pitchFamily="34" charset="0"/>
              </a:rPr>
              <a:t>=select appropriate address and get details of that order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Shruti" panose="020B0502040204020203" pitchFamily="34" charset="0"/>
            </a:endParaRPr>
          </a:p>
          <a:p>
            <a:pPr marL="22860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Shruti" panose="020B0502040204020203" pitchFamily="34" charset="0"/>
              </a:rPr>
              <a:t>1.5deliver order</a:t>
            </a:r>
            <a:endParaRPr kumimoji="0" lang="en-I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Shruti" panose="020B0502040204020203" pitchFamily="34" charset="0"/>
            </a:endParaRPr>
          </a:p>
          <a:p>
            <a:pPr marL="22860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Shruti" panose="020B0502040204020203" pitchFamily="34" charset="0"/>
              </a:rPr>
              <a:t>      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Shruti" panose="020B0502040204020203" pitchFamily="34" charset="0"/>
              </a:rPr>
              <a:t>I/p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Shruti" panose="020B0502040204020203" pitchFamily="34" charset="0"/>
              </a:rPr>
              <a:t>=deliver order and click on ‘Delivered’ button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Shruti" panose="020B0502040204020203" pitchFamily="34" charset="0"/>
            </a:endParaRPr>
          </a:p>
          <a:p>
            <a:pPr marL="22860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Shruti" panose="020B0502040204020203" pitchFamily="34" charset="0"/>
              </a:rPr>
              <a:t>      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Shruti" panose="020B0502040204020203" pitchFamily="34" charset="0"/>
              </a:rPr>
              <a:t>0/p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Shruti" panose="020B0502040204020203" pitchFamily="34" charset="0"/>
              </a:rPr>
              <a:t>=order is delivered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Shrut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84884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7733A00-7524-4847-81C1-039088A1B39D}"/>
              </a:ext>
            </a:extLst>
          </p:cNvPr>
          <p:cNvSpPr txBox="1"/>
          <p:nvPr/>
        </p:nvSpPr>
        <p:spPr>
          <a:xfrm>
            <a:off x="1071060" y="0"/>
            <a:ext cx="6097554" cy="7217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Shruti" panose="020B0502040204020203" pitchFamily="34" charset="0"/>
              </a:rPr>
              <a:t>Admin</a:t>
            </a:r>
            <a:endParaRPr kumimoji="0" lang="en-IN" sz="4000" b="0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Shruti" panose="020B05020402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3517021-D7E9-49D8-B704-2FB2715B72F2}"/>
              </a:ext>
            </a:extLst>
          </p:cNvPr>
          <p:cNvSpPr txBox="1"/>
          <p:nvPr/>
        </p:nvSpPr>
        <p:spPr>
          <a:xfrm>
            <a:off x="1560157" y="721736"/>
            <a:ext cx="6097554" cy="5959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Shruti" panose="020B0502040204020203" pitchFamily="34" charset="0"/>
              </a:rPr>
              <a:t>1. </a:t>
            </a:r>
            <a:r>
              <a:rPr kumimoji="0" lang="en-US" sz="32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Shruti" panose="020B0502040204020203" pitchFamily="34" charset="0"/>
              </a:rPr>
              <a:t>Insert Items</a:t>
            </a:r>
            <a:endParaRPr kumimoji="0" lang="en-IN" sz="3200" b="0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Shruti" panose="020B05020402040202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F4D8775-7EC8-42BE-92C6-4D500E461B4D}"/>
              </a:ext>
            </a:extLst>
          </p:cNvPr>
          <p:cNvSpPr txBox="1"/>
          <p:nvPr/>
        </p:nvSpPr>
        <p:spPr>
          <a:xfrm>
            <a:off x="2129326" y="1396320"/>
            <a:ext cx="6097554" cy="11315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marR="0" lvl="0" indent="2286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Shruti" panose="020B0502040204020203" pitchFamily="34" charset="0"/>
              </a:rPr>
              <a:t>1.1 open web site </a:t>
            </a:r>
            <a:endParaRPr kumimoji="0" lang="en-I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Shruti" panose="020B0502040204020203" pitchFamily="34" charset="0"/>
            </a:endParaRPr>
          </a:p>
          <a:p>
            <a:pPr marL="22860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Shruti" panose="020B0502040204020203" pitchFamily="34" charset="0"/>
              </a:rPr>
              <a:t>	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Shruti" panose="020B0502040204020203" pitchFamily="34" charset="0"/>
              </a:rPr>
              <a:t>I/p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Shruti" panose="020B0502040204020203" pitchFamily="34" charset="0"/>
              </a:rPr>
              <a:t>=Type URL in any browser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Shruti" panose="020B0502040204020203" pitchFamily="34" charset="0"/>
            </a:endParaRPr>
          </a:p>
          <a:p>
            <a:pPr marL="22860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Shruti" panose="020B0502040204020203" pitchFamily="34" charset="0"/>
              </a:rPr>
              <a:t>	O/p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Shruti" panose="020B0502040204020203" pitchFamily="34" charset="0"/>
              </a:rPr>
              <a:t>=web site appears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Shruti" panose="020B0502040204020203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4F969F6-8AD4-47FA-AB7F-659C76D36E66}"/>
              </a:ext>
            </a:extLst>
          </p:cNvPr>
          <p:cNvSpPr txBox="1"/>
          <p:nvPr/>
        </p:nvSpPr>
        <p:spPr>
          <a:xfrm>
            <a:off x="2315935" y="2591553"/>
            <a:ext cx="6097554" cy="11315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Shruti" panose="020B0502040204020203" pitchFamily="34" charset="0"/>
              </a:rPr>
              <a:t>1.2 log in </a:t>
            </a:r>
            <a:endParaRPr kumimoji="0" lang="en-I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Shruti" panose="020B0502040204020203" pitchFamily="34" charset="0"/>
            </a:endParaRPr>
          </a:p>
          <a:p>
            <a:pPr marL="22860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Shruti" panose="020B0502040204020203" pitchFamily="34" charset="0"/>
              </a:rPr>
              <a:t>       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Shruti" panose="020B0502040204020203" pitchFamily="34" charset="0"/>
              </a:rPr>
              <a:t>I/p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Shruti" panose="020B0502040204020203" pitchFamily="34" charset="0"/>
              </a:rPr>
              <a:t>=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Shruti" panose="020B0502040204020203" pitchFamily="34" charset="0"/>
              </a:rPr>
              <a:t>type user credential on log in page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Shruti" panose="020B0502040204020203" pitchFamily="34" charset="0"/>
            </a:endParaRPr>
          </a:p>
          <a:p>
            <a:pPr marL="22860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Shruti" panose="020B0502040204020203" pitchFamily="34" charset="0"/>
              </a:rPr>
              <a:t>       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Shruti" panose="020B0502040204020203" pitchFamily="34" charset="0"/>
              </a:rPr>
              <a:t>0/p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Shruti" panose="020B0502040204020203" pitchFamily="34" charset="0"/>
              </a:rPr>
              <a:t>=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Shruti" panose="020B0502040204020203" pitchFamily="34" charset="0"/>
              </a:rPr>
              <a:t>Logged in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Shruti" panose="020B0502040204020203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DD85944-589B-4015-9D36-CBBE57D2840E}"/>
              </a:ext>
            </a:extLst>
          </p:cNvPr>
          <p:cNvSpPr txBox="1"/>
          <p:nvPr/>
        </p:nvSpPr>
        <p:spPr>
          <a:xfrm>
            <a:off x="2315935" y="3769430"/>
            <a:ext cx="7560129" cy="11315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Shruti" panose="020B0502040204020203" pitchFamily="34" charset="0"/>
              </a:rPr>
              <a:t>1.3 Insert Items</a:t>
            </a:r>
            <a:endParaRPr kumimoji="0" lang="en-I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Shruti" panose="020B0502040204020203" pitchFamily="34" charset="0"/>
            </a:endParaRPr>
          </a:p>
          <a:p>
            <a:pPr marL="22860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Shruti" panose="020B0502040204020203" pitchFamily="34" charset="0"/>
              </a:rPr>
              <a:t>       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Shruti" panose="020B0502040204020203" pitchFamily="34" charset="0"/>
              </a:rPr>
              <a:t>I/p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Shruti" panose="020B0502040204020203" pitchFamily="34" charset="0"/>
              </a:rPr>
              <a:t> = Insert details, choose categories and press Insert button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Shruti" panose="020B0502040204020203" pitchFamily="34" charset="0"/>
            </a:endParaRPr>
          </a:p>
          <a:p>
            <a:pPr marL="22860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Shruti" panose="020B0502040204020203" pitchFamily="34" charset="0"/>
              </a:rPr>
              <a:t>       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Shruti" panose="020B0502040204020203" pitchFamily="34" charset="0"/>
              </a:rPr>
              <a:t>O/p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Shruti" panose="020B0502040204020203" pitchFamily="34" charset="0"/>
              </a:rPr>
              <a:t>= Item inserted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Shrut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68679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A0BB11-A624-457B-9DCB-7E9DA235E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Group members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04951F-8A02-4E4A-BFED-2796FD8FA7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/>
              <a:t>DHARMIL KOTAK 						 186090307023</a:t>
            </a:r>
          </a:p>
          <a:p>
            <a:pPr algn="just"/>
            <a:r>
              <a:rPr lang="en-US" dirty="0"/>
              <a:t>AAYUSH PARMAR						 186090307034</a:t>
            </a:r>
          </a:p>
          <a:p>
            <a:pPr algn="just"/>
            <a:r>
              <a:rPr lang="en-US" dirty="0"/>
              <a:t>VRAJ PUJARA							 186090307044</a:t>
            </a:r>
          </a:p>
          <a:p>
            <a:pPr algn="just"/>
            <a:r>
              <a:rPr lang="en-US" dirty="0"/>
              <a:t>JAYDIPSINH ZALA						 186090307059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7AED4F-1DAB-451C-BF97-026620C1A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894B-586F-41BF-9051-E14DDC378002}" type="slidenum">
              <a:rPr lang="en-IN" smtClean="0"/>
              <a:t>2</a:t>
            </a:fld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E1C4A7-1E64-4D44-B44E-816C3CE7388E}"/>
              </a:ext>
            </a:extLst>
          </p:cNvPr>
          <p:cNvSpPr txBox="1"/>
          <p:nvPr/>
        </p:nvSpPr>
        <p:spPr>
          <a:xfrm>
            <a:off x="7119034" y="5124680"/>
            <a:ext cx="34009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dirty="0">
                <a:solidFill>
                  <a:schemeClr val="bg1">
                    <a:lumMod val="50000"/>
                  </a:schemeClr>
                </a:solidFill>
              </a:rPr>
              <a:t>Guided by: Mr. Pratik B. Parmar</a:t>
            </a:r>
          </a:p>
        </p:txBody>
      </p:sp>
    </p:spTree>
    <p:extLst>
      <p:ext uri="{BB962C8B-B14F-4D97-AF65-F5344CB8AC3E}">
        <p14:creationId xmlns:p14="http://schemas.microsoft.com/office/powerpoint/2010/main" val="5468664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665B372-F925-4264-BD68-C0B01914B239}"/>
              </a:ext>
            </a:extLst>
          </p:cNvPr>
          <p:cNvSpPr txBox="1"/>
          <p:nvPr/>
        </p:nvSpPr>
        <p:spPr>
          <a:xfrm>
            <a:off x="1020310" y="274328"/>
            <a:ext cx="6097554" cy="5959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Shruti" panose="020B0502040204020203" pitchFamily="34" charset="0"/>
              </a:rPr>
              <a:t>2. </a:t>
            </a:r>
            <a:r>
              <a:rPr kumimoji="0" lang="en-US" sz="32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Shruti" panose="020B0502040204020203" pitchFamily="34" charset="0"/>
              </a:rPr>
              <a:t>View Order History</a:t>
            </a:r>
            <a:endParaRPr kumimoji="0" lang="en-IN" sz="3200" b="0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Shruti" panose="020B05020402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2A98F6-61D2-49B7-AE8A-43918EB65D9B}"/>
              </a:ext>
            </a:extLst>
          </p:cNvPr>
          <p:cNvSpPr txBox="1"/>
          <p:nvPr/>
        </p:nvSpPr>
        <p:spPr>
          <a:xfrm>
            <a:off x="1514833" y="1013663"/>
            <a:ext cx="6097554" cy="11315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marR="0" lvl="0" indent="2286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Shruti" panose="020B0502040204020203" pitchFamily="34" charset="0"/>
              </a:rPr>
              <a:t>2.1 open web site </a:t>
            </a:r>
            <a:endParaRPr kumimoji="0" lang="en-I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Shruti" panose="020B0502040204020203" pitchFamily="34" charset="0"/>
            </a:endParaRPr>
          </a:p>
          <a:p>
            <a:pPr marL="22860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Shruti" panose="020B0502040204020203" pitchFamily="34" charset="0"/>
              </a:rPr>
              <a:t>	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Shruti" panose="020B0502040204020203" pitchFamily="34" charset="0"/>
              </a:rPr>
              <a:t>I/p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Shruti" panose="020B0502040204020203" pitchFamily="34" charset="0"/>
              </a:rPr>
              <a:t>=type URL in any browser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Shruti" panose="020B0502040204020203" pitchFamily="34" charset="0"/>
            </a:endParaRPr>
          </a:p>
          <a:p>
            <a:pPr marL="22860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Shruti" panose="020B0502040204020203" pitchFamily="34" charset="0"/>
              </a:rPr>
              <a:t>	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Shruti" panose="020B0502040204020203" pitchFamily="34" charset="0"/>
              </a:rPr>
              <a:t>O/p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Shruti" panose="020B0502040204020203" pitchFamily="34" charset="0"/>
              </a:rPr>
              <a:t>=web site appears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Shruti" panose="020B05020402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6B118A-0D6F-49A1-AE4B-FB29C7F7959C}"/>
              </a:ext>
            </a:extLst>
          </p:cNvPr>
          <p:cNvSpPr txBox="1"/>
          <p:nvPr/>
        </p:nvSpPr>
        <p:spPr>
          <a:xfrm>
            <a:off x="1794751" y="2288594"/>
            <a:ext cx="6097554" cy="11315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Shruti" panose="020B0502040204020203" pitchFamily="34" charset="0"/>
              </a:rPr>
              <a:t>2.2 log in </a:t>
            </a:r>
            <a:endParaRPr kumimoji="0" lang="en-I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Shruti" panose="020B0502040204020203" pitchFamily="34" charset="0"/>
            </a:endParaRPr>
          </a:p>
          <a:p>
            <a:pPr marL="22860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Shruti" panose="020B0502040204020203" pitchFamily="34" charset="0"/>
              </a:rPr>
              <a:t>        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Shruti" panose="020B0502040204020203" pitchFamily="34" charset="0"/>
              </a:rPr>
              <a:t>I/p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Shruti" panose="020B0502040204020203" pitchFamily="34" charset="0"/>
              </a:rPr>
              <a:t>=type user credential on log in page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Shrut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Shruti" panose="020B0502040204020203" pitchFamily="34" charset="0"/>
              </a:rPr>
              <a:t>           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Shruti" panose="020B0502040204020203" pitchFamily="34" charset="0"/>
              </a:rPr>
              <a:t>0/p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Shruti" panose="020B0502040204020203" pitchFamily="34" charset="0"/>
              </a:rPr>
              <a:t>=logged in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Shruti" panose="020B05020402040202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5FEC2FA-8A87-4030-BE00-F0B99886A090}"/>
              </a:ext>
            </a:extLst>
          </p:cNvPr>
          <p:cNvSpPr txBox="1"/>
          <p:nvPr/>
        </p:nvSpPr>
        <p:spPr>
          <a:xfrm>
            <a:off x="2035792" y="3563525"/>
            <a:ext cx="6097554" cy="11246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Shruti" panose="020B0502040204020203" pitchFamily="34" charset="0"/>
              </a:rPr>
              <a:t>2.3 Order History</a:t>
            </a:r>
            <a:endParaRPr kumimoji="0" lang="en-I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Shrut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Shruti" panose="020B0502040204020203" pitchFamily="34" charset="0"/>
              </a:rPr>
              <a:t>          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Shruti" panose="020B0502040204020203" pitchFamily="34" charset="0"/>
              </a:rPr>
              <a:t>I/p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Shruti" panose="020B0502040204020203" pitchFamily="34" charset="0"/>
              </a:rPr>
              <a:t> = Go to order history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Shrut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Shruti" panose="020B0502040204020203" pitchFamily="34" charset="0"/>
              </a:rPr>
              <a:t>         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Shruti" panose="020B0502040204020203" pitchFamily="34" charset="0"/>
              </a:rPr>
              <a:t>O/p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Shruti" panose="020B0502040204020203" pitchFamily="34" charset="0"/>
              </a:rPr>
              <a:t> = Order History appeared 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143314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BBDD33F-BDF2-412D-8E54-9E17ACD90202}"/>
              </a:ext>
            </a:extLst>
          </p:cNvPr>
          <p:cNvSpPr txBox="1"/>
          <p:nvPr/>
        </p:nvSpPr>
        <p:spPr>
          <a:xfrm>
            <a:off x="2775098" y="435935"/>
            <a:ext cx="1867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Use Case Diagram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F5C803-4C3F-448B-90FA-BF96C6BD32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1478" y="805268"/>
            <a:ext cx="6139814" cy="5411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3021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4687195" y="1762395"/>
            <a:ext cx="2852441" cy="286294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GROCERY EXPRESS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WEB APPLICATION</a:t>
            </a:r>
          </a:p>
        </p:txBody>
      </p:sp>
      <p:sp>
        <p:nvSpPr>
          <p:cNvPr id="5" name="Rectangle 4"/>
          <p:cNvSpPr/>
          <p:nvPr/>
        </p:nvSpPr>
        <p:spPr>
          <a:xfrm>
            <a:off x="469878" y="2656109"/>
            <a:ext cx="2151017" cy="93181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CLIENT</a:t>
            </a:r>
          </a:p>
        </p:txBody>
      </p:sp>
      <p:sp>
        <p:nvSpPr>
          <p:cNvPr id="8" name="Rectangle 7"/>
          <p:cNvSpPr/>
          <p:nvPr/>
        </p:nvSpPr>
        <p:spPr>
          <a:xfrm>
            <a:off x="9579429" y="2727958"/>
            <a:ext cx="2151017" cy="93181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ADMIN</a:t>
            </a:r>
          </a:p>
        </p:txBody>
      </p:sp>
      <p:sp>
        <p:nvSpPr>
          <p:cNvPr id="9" name="Rectangle 8"/>
          <p:cNvSpPr/>
          <p:nvPr/>
        </p:nvSpPr>
        <p:spPr>
          <a:xfrm>
            <a:off x="4968239" y="5573484"/>
            <a:ext cx="2151017" cy="93181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DELIVERY BOY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5194662" y="226421"/>
            <a:ext cx="183750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5199015" y="814250"/>
            <a:ext cx="183750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499461" y="348339"/>
            <a:ext cx="1140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DATABASE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2633769" y="3461658"/>
            <a:ext cx="20530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2611998" y="3291842"/>
            <a:ext cx="20530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272761" y="3245316"/>
            <a:ext cx="7315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Sign in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943497" y="3075504"/>
            <a:ext cx="1489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Order Groceries</a:t>
            </a:r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6043747" y="814250"/>
            <a:ext cx="0" cy="9481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V="1">
            <a:off x="6278880" y="814250"/>
            <a:ext cx="0" cy="9481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H="1">
            <a:off x="7539636" y="3248301"/>
            <a:ext cx="20397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H="1">
            <a:off x="7535284" y="3531334"/>
            <a:ext cx="20397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7794168" y="3322318"/>
            <a:ext cx="16197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Insert/Update Items</a:t>
            </a:r>
          </a:p>
        </p:txBody>
      </p:sp>
      <p:cxnSp>
        <p:nvCxnSpPr>
          <p:cNvPr id="34" name="Straight Arrow Connector 33"/>
          <p:cNvCxnSpPr/>
          <p:nvPr/>
        </p:nvCxnSpPr>
        <p:spPr>
          <a:xfrm>
            <a:off x="6043747" y="4625339"/>
            <a:ext cx="0" cy="9481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 rot="16200000">
            <a:off x="5464592" y="4958815"/>
            <a:ext cx="101983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Order Request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7722514" y="3065597"/>
            <a:ext cx="185256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Verifies New Delivery Boys</a:t>
            </a:r>
          </a:p>
        </p:txBody>
      </p:sp>
      <p:cxnSp>
        <p:nvCxnSpPr>
          <p:cNvPr id="37" name="Straight Arrow Connector 36"/>
          <p:cNvCxnSpPr/>
          <p:nvPr/>
        </p:nvCxnSpPr>
        <p:spPr>
          <a:xfrm>
            <a:off x="7535284" y="2997123"/>
            <a:ext cx="20530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7823657" y="2770193"/>
            <a:ext cx="12799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Analytical Data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5771421" y="3370152"/>
            <a:ext cx="6917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Level 0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5753755" y="3422463"/>
            <a:ext cx="73413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2633767" y="3095902"/>
            <a:ext cx="20530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2995751" y="2882139"/>
            <a:ext cx="12377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Profile Update</a:t>
            </a:r>
          </a:p>
        </p:txBody>
      </p:sp>
      <p:cxnSp>
        <p:nvCxnSpPr>
          <p:cNvPr id="46" name="Straight Arrow Connector 45"/>
          <p:cNvCxnSpPr/>
          <p:nvPr/>
        </p:nvCxnSpPr>
        <p:spPr>
          <a:xfrm flipH="1">
            <a:off x="2611998" y="2908266"/>
            <a:ext cx="20959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3069772" y="2686193"/>
            <a:ext cx="8763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Order Bill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1D53DD9-4D86-4EB8-92C3-3E431071C458}"/>
              </a:ext>
            </a:extLst>
          </p:cNvPr>
          <p:cNvSpPr txBox="1"/>
          <p:nvPr/>
        </p:nvSpPr>
        <p:spPr>
          <a:xfrm>
            <a:off x="211872" y="256006"/>
            <a:ext cx="34762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Level 0 Data Flow Diagram</a:t>
            </a:r>
          </a:p>
        </p:txBody>
      </p:sp>
    </p:spTree>
    <p:extLst>
      <p:ext uri="{BB962C8B-B14F-4D97-AF65-F5344CB8AC3E}">
        <p14:creationId xmlns:p14="http://schemas.microsoft.com/office/powerpoint/2010/main" val="24128493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C4135B-BEEE-492F-A1B0-11C955EC2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Level 1 DFD for Sign Up</a:t>
            </a:r>
            <a:br>
              <a:rPr lang="en-US" sz="4400" dirty="0"/>
            </a:br>
            <a:endParaRPr lang="en-IN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55AFA49-141E-43DC-BCBE-621BCA8701AA}"/>
              </a:ext>
            </a:extLst>
          </p:cNvPr>
          <p:cNvCxnSpPr>
            <a:cxnSpLocks/>
          </p:cNvCxnSpPr>
          <p:nvPr/>
        </p:nvCxnSpPr>
        <p:spPr>
          <a:xfrm>
            <a:off x="2063302" y="2768650"/>
            <a:ext cx="12940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393D0A9-9F39-446F-841A-92280EC02A81}"/>
              </a:ext>
            </a:extLst>
          </p:cNvPr>
          <p:cNvSpPr txBox="1"/>
          <p:nvPr/>
        </p:nvSpPr>
        <p:spPr>
          <a:xfrm>
            <a:off x="1904436" y="2399318"/>
            <a:ext cx="16967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WebApp URL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FF9BF68-EF7C-4BEA-A4B0-6842DED9E3D4}"/>
              </a:ext>
            </a:extLst>
          </p:cNvPr>
          <p:cNvSpPr/>
          <p:nvPr/>
        </p:nvSpPr>
        <p:spPr>
          <a:xfrm>
            <a:off x="3357316" y="1983559"/>
            <a:ext cx="1648691" cy="157018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Loading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Web Application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1DD913B-ED79-4445-B38E-B93234DBB243}"/>
              </a:ext>
            </a:extLst>
          </p:cNvPr>
          <p:cNvSpPr/>
          <p:nvPr/>
        </p:nvSpPr>
        <p:spPr>
          <a:xfrm>
            <a:off x="6357830" y="1983559"/>
            <a:ext cx="1648691" cy="157018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Input Validation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C0AB75B-DC29-430C-85DD-02922EE54F16}"/>
              </a:ext>
            </a:extLst>
          </p:cNvPr>
          <p:cNvSpPr txBox="1"/>
          <p:nvPr/>
        </p:nvSpPr>
        <p:spPr>
          <a:xfrm>
            <a:off x="5053738" y="2479359"/>
            <a:ext cx="12033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 in Sign up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0333B75-1757-4D96-A9E4-4EF228ABB75A}"/>
              </a:ext>
            </a:extLst>
          </p:cNvPr>
          <p:cNvCxnSpPr>
            <a:cxnSpLocks/>
            <a:endCxn id="18" idx="2"/>
          </p:cNvCxnSpPr>
          <p:nvPr/>
        </p:nvCxnSpPr>
        <p:spPr>
          <a:xfrm>
            <a:off x="5006007" y="2768650"/>
            <a:ext cx="135182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C59B0651-E69F-4FEC-8A1C-E0944D5998B2}"/>
              </a:ext>
            </a:extLst>
          </p:cNvPr>
          <p:cNvSpPr txBox="1"/>
          <p:nvPr/>
        </p:nvSpPr>
        <p:spPr>
          <a:xfrm>
            <a:off x="6663539" y="4038636"/>
            <a:ext cx="10372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DATABASE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1F474F9-B0E1-4359-BAE9-5EDEC5D1CF8A}"/>
              </a:ext>
            </a:extLst>
          </p:cNvPr>
          <p:cNvCxnSpPr>
            <a:cxnSpLocks/>
          </p:cNvCxnSpPr>
          <p:nvPr/>
        </p:nvCxnSpPr>
        <p:spPr>
          <a:xfrm flipV="1">
            <a:off x="7349271" y="3553741"/>
            <a:ext cx="0" cy="4618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707FEF8-C406-4F54-AD1D-6C6C73F3D53F}"/>
              </a:ext>
            </a:extLst>
          </p:cNvPr>
          <p:cNvCxnSpPr/>
          <p:nvPr/>
        </p:nvCxnSpPr>
        <p:spPr>
          <a:xfrm>
            <a:off x="7048166" y="3553741"/>
            <a:ext cx="0" cy="4618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8F88645-D072-4E97-9B57-8A2974798882}"/>
              </a:ext>
            </a:extLst>
          </p:cNvPr>
          <p:cNvCxnSpPr>
            <a:cxnSpLocks/>
          </p:cNvCxnSpPr>
          <p:nvPr/>
        </p:nvCxnSpPr>
        <p:spPr>
          <a:xfrm>
            <a:off x="6556412" y="4015559"/>
            <a:ext cx="132210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1877B63-C5BB-4637-AC7F-F527B140BD2D}"/>
              </a:ext>
            </a:extLst>
          </p:cNvPr>
          <p:cNvCxnSpPr>
            <a:cxnSpLocks/>
          </p:cNvCxnSpPr>
          <p:nvPr/>
        </p:nvCxnSpPr>
        <p:spPr>
          <a:xfrm>
            <a:off x="6556412" y="4377190"/>
            <a:ext cx="132210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D830127-7DC0-4B5A-8131-7B727B772BFA}"/>
              </a:ext>
            </a:extLst>
          </p:cNvPr>
          <p:cNvCxnSpPr>
            <a:cxnSpLocks/>
          </p:cNvCxnSpPr>
          <p:nvPr/>
        </p:nvCxnSpPr>
        <p:spPr>
          <a:xfrm>
            <a:off x="8006521" y="2768650"/>
            <a:ext cx="17234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53A16866-C46B-4F05-B048-E4DC2E1C1AED}"/>
              </a:ext>
            </a:extLst>
          </p:cNvPr>
          <p:cNvSpPr txBox="1"/>
          <p:nvPr/>
        </p:nvSpPr>
        <p:spPr>
          <a:xfrm>
            <a:off x="7799950" y="2507040"/>
            <a:ext cx="21365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User ID Created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Successfully</a:t>
            </a:r>
            <a:endParaRPr kumimoji="0" lang="en-I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963294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945689" y="2173245"/>
            <a:ext cx="1810328" cy="18288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Open Website</a:t>
            </a:r>
          </a:p>
        </p:txBody>
      </p:sp>
      <p:sp>
        <p:nvSpPr>
          <p:cNvPr id="6" name="Oval 5"/>
          <p:cNvSpPr/>
          <p:nvPr/>
        </p:nvSpPr>
        <p:spPr>
          <a:xfrm>
            <a:off x="3795429" y="2161306"/>
            <a:ext cx="1810328" cy="18288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Oval 6"/>
          <p:cNvSpPr/>
          <p:nvPr/>
        </p:nvSpPr>
        <p:spPr>
          <a:xfrm>
            <a:off x="6899613" y="2173245"/>
            <a:ext cx="1810328" cy="18288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Oval 7"/>
          <p:cNvSpPr/>
          <p:nvPr/>
        </p:nvSpPr>
        <p:spPr>
          <a:xfrm>
            <a:off x="9744364" y="2161306"/>
            <a:ext cx="1810328" cy="18288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2" name="Straight Arrow Connector 11"/>
          <p:cNvCxnSpPr>
            <a:cxnSpLocks/>
          </p:cNvCxnSpPr>
          <p:nvPr/>
        </p:nvCxnSpPr>
        <p:spPr>
          <a:xfrm flipV="1">
            <a:off x="0" y="3121889"/>
            <a:ext cx="953533" cy="193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cxnSpLocks/>
            <a:stCxn id="5" idx="6"/>
          </p:cNvCxnSpPr>
          <p:nvPr/>
        </p:nvCxnSpPr>
        <p:spPr>
          <a:xfrm flipV="1">
            <a:off x="2756017" y="3078411"/>
            <a:ext cx="1054333" cy="92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cxnSpLocks/>
          </p:cNvCxnSpPr>
          <p:nvPr/>
        </p:nvCxnSpPr>
        <p:spPr>
          <a:xfrm>
            <a:off x="5623124" y="3061888"/>
            <a:ext cx="12533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cxnSpLocks/>
          </p:cNvCxnSpPr>
          <p:nvPr/>
        </p:nvCxnSpPr>
        <p:spPr>
          <a:xfrm>
            <a:off x="8709893" y="3075706"/>
            <a:ext cx="10599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F5F190C-5F0E-4828-919A-FA5687311095}"/>
              </a:ext>
            </a:extLst>
          </p:cNvPr>
          <p:cNvSpPr txBox="1"/>
          <p:nvPr/>
        </p:nvSpPr>
        <p:spPr>
          <a:xfrm>
            <a:off x="-105711" y="2856338"/>
            <a:ext cx="10972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Type URL</a:t>
            </a:r>
            <a:endParaRPr kumimoji="0" lang="en-I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407065-3DFF-47CD-A047-76ED21A388D8}"/>
              </a:ext>
            </a:extLst>
          </p:cNvPr>
          <p:cNvSpPr txBox="1"/>
          <p:nvPr/>
        </p:nvSpPr>
        <p:spPr>
          <a:xfrm>
            <a:off x="2406426" y="2821418"/>
            <a:ext cx="17078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Type user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Credentials </a:t>
            </a:r>
            <a:endParaRPr kumimoji="0" lang="en-I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BC12D32-B298-4E13-8AB7-F5080F1E1555}"/>
              </a:ext>
            </a:extLst>
          </p:cNvPr>
          <p:cNvSpPr txBox="1"/>
          <p:nvPr/>
        </p:nvSpPr>
        <p:spPr>
          <a:xfrm>
            <a:off x="4365221" y="2940135"/>
            <a:ext cx="809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Log in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C467592-F97C-41CA-8B2D-02554CDB9194}"/>
              </a:ext>
            </a:extLst>
          </p:cNvPr>
          <p:cNvSpPr txBox="1"/>
          <p:nvPr/>
        </p:nvSpPr>
        <p:spPr>
          <a:xfrm>
            <a:off x="5399395" y="2761708"/>
            <a:ext cx="15849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Shruti" panose="020B0502040204020203" pitchFamily="34" charset="0"/>
              </a:rPr>
              <a:t>Select profile in user menu</a:t>
            </a:r>
            <a:endParaRPr kumimoji="0" lang="en-I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5130C62-6978-4343-9CFA-2E7F531893E3}"/>
              </a:ext>
            </a:extLst>
          </p:cNvPr>
          <p:cNvSpPr txBox="1"/>
          <p:nvPr/>
        </p:nvSpPr>
        <p:spPr>
          <a:xfrm>
            <a:off x="7410194" y="2801305"/>
            <a:ext cx="14654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hruti" panose="020B0502040204020203" pitchFamily="34" charset="0"/>
              </a:rPr>
              <a:t>See your Profile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FF79B8A-0DF6-4B24-B6CF-92A2CCE3D1E7}"/>
              </a:ext>
            </a:extLst>
          </p:cNvPr>
          <p:cNvSpPr txBox="1"/>
          <p:nvPr/>
        </p:nvSpPr>
        <p:spPr>
          <a:xfrm>
            <a:off x="10047174" y="2937223"/>
            <a:ext cx="1444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Edit Profile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8290271-83A7-40F9-B743-50829FE5067B}"/>
              </a:ext>
            </a:extLst>
          </p:cNvPr>
          <p:cNvSpPr txBox="1"/>
          <p:nvPr/>
        </p:nvSpPr>
        <p:spPr>
          <a:xfrm>
            <a:off x="8574076" y="2815252"/>
            <a:ext cx="129289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Update Your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Details</a:t>
            </a:r>
            <a:endParaRPr kumimoji="0" lang="en-I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DD625E3-C5E3-4D8C-9C5B-AFB5264CF03D}"/>
              </a:ext>
            </a:extLst>
          </p:cNvPr>
          <p:cNvCxnSpPr>
            <a:cxnSpLocks/>
          </p:cNvCxnSpPr>
          <p:nvPr/>
        </p:nvCxnSpPr>
        <p:spPr>
          <a:xfrm>
            <a:off x="11575013" y="3087645"/>
            <a:ext cx="61698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BC66A19D-5343-448A-B4DB-A8BBF1A7D0B2}"/>
              </a:ext>
            </a:extLst>
          </p:cNvPr>
          <p:cNvSpPr txBox="1"/>
          <p:nvPr/>
        </p:nvSpPr>
        <p:spPr>
          <a:xfrm>
            <a:off x="11282444" y="2801305"/>
            <a:ext cx="11579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Shruti" panose="020B0502040204020203" pitchFamily="34" charset="0"/>
              </a:rPr>
              <a:t>Profile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Shruti" panose="020B0502040204020203" pitchFamily="34" charset="0"/>
              </a:rPr>
              <a:t>  update </a:t>
            </a:r>
            <a:endParaRPr kumimoji="0" lang="en-I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64B47BB-2743-4D87-9DCA-9FB918CE05BA}"/>
              </a:ext>
            </a:extLst>
          </p:cNvPr>
          <p:cNvSpPr txBox="1"/>
          <p:nvPr/>
        </p:nvSpPr>
        <p:spPr>
          <a:xfrm>
            <a:off x="776878" y="369023"/>
            <a:ext cx="8615680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Level 1 DFD for Profile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468535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6FAF766E-4147-4AEF-AF6F-C1F2EEE8AB23}"/>
              </a:ext>
            </a:extLst>
          </p:cNvPr>
          <p:cNvSpPr/>
          <p:nvPr/>
        </p:nvSpPr>
        <p:spPr>
          <a:xfrm>
            <a:off x="970760" y="2159913"/>
            <a:ext cx="1715775" cy="167188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Open Website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7CE6B0A-72EF-494F-BCD0-3AD6C1A80818}"/>
              </a:ext>
            </a:extLst>
          </p:cNvPr>
          <p:cNvSpPr/>
          <p:nvPr/>
        </p:nvSpPr>
        <p:spPr>
          <a:xfrm>
            <a:off x="3812933" y="2159913"/>
            <a:ext cx="1692341" cy="1671821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845AF92-741D-418A-8098-0484D46D341D}"/>
              </a:ext>
            </a:extLst>
          </p:cNvPr>
          <p:cNvCxnSpPr>
            <a:cxnSpLocks/>
          </p:cNvCxnSpPr>
          <p:nvPr/>
        </p:nvCxnSpPr>
        <p:spPr>
          <a:xfrm>
            <a:off x="2685659" y="2994885"/>
            <a:ext cx="1132223" cy="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B84ACF2-F1A3-42CC-BFB1-5815EE11DBB7}"/>
              </a:ext>
            </a:extLst>
          </p:cNvPr>
          <p:cNvSpPr txBox="1"/>
          <p:nvPr/>
        </p:nvSpPr>
        <p:spPr>
          <a:xfrm>
            <a:off x="2541526" y="2710132"/>
            <a:ext cx="14164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Type user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Credentials </a:t>
            </a:r>
            <a:endParaRPr kumimoji="0" lang="en-I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DB7C10-2206-4367-91AE-306D4EA52F2C}"/>
              </a:ext>
            </a:extLst>
          </p:cNvPr>
          <p:cNvSpPr txBox="1"/>
          <p:nvPr/>
        </p:nvSpPr>
        <p:spPr>
          <a:xfrm>
            <a:off x="4324825" y="2787076"/>
            <a:ext cx="750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Log in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732CC65-CAD5-491D-A27C-D2BB26BDE791}"/>
              </a:ext>
            </a:extLst>
          </p:cNvPr>
          <p:cNvCxnSpPr>
            <a:cxnSpLocks/>
            <a:endCxn id="4" idx="2"/>
          </p:cNvCxnSpPr>
          <p:nvPr/>
        </p:nvCxnSpPr>
        <p:spPr>
          <a:xfrm flipV="1">
            <a:off x="283273" y="2995854"/>
            <a:ext cx="687487" cy="6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B0525755-7F1B-47BE-84D1-6F459DDD628C}"/>
              </a:ext>
            </a:extLst>
          </p:cNvPr>
          <p:cNvSpPr txBox="1"/>
          <p:nvPr/>
        </p:nvSpPr>
        <p:spPr>
          <a:xfrm>
            <a:off x="24681" y="2656331"/>
            <a:ext cx="101272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Type URL</a:t>
            </a:r>
            <a:endParaRPr kumimoji="0" lang="en-I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72DE0D2A-0814-47B9-859E-CF98F1B8736F}"/>
              </a:ext>
            </a:extLst>
          </p:cNvPr>
          <p:cNvSpPr/>
          <p:nvPr/>
        </p:nvSpPr>
        <p:spPr>
          <a:xfrm>
            <a:off x="6427847" y="2159913"/>
            <a:ext cx="1692341" cy="1671821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68FB7962-32C1-4323-81F3-D3E8722DDA3F}"/>
              </a:ext>
            </a:extLst>
          </p:cNvPr>
          <p:cNvCxnSpPr>
            <a:cxnSpLocks/>
            <a:endCxn id="30" idx="2"/>
          </p:cNvCxnSpPr>
          <p:nvPr/>
        </p:nvCxnSpPr>
        <p:spPr>
          <a:xfrm>
            <a:off x="5518573" y="2988298"/>
            <a:ext cx="909274" cy="75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Title 34">
            <a:extLst>
              <a:ext uri="{FF2B5EF4-FFF2-40B4-BE49-F238E27FC236}">
                <a16:creationId xmlns:a16="http://schemas.microsoft.com/office/drawing/2014/main" id="{BAEFB629-A5C6-428F-8460-BDDCEBB47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016" y="145241"/>
            <a:ext cx="10515600" cy="1325563"/>
          </a:xfrm>
        </p:spPr>
        <p:txBody>
          <a:bodyPr/>
          <a:lstStyle/>
          <a:p>
            <a:r>
              <a:rPr lang="en-US" dirty="0"/>
              <a:t>Level 1 DFD for Order</a:t>
            </a:r>
            <a:endParaRPr lang="en-IN" dirty="0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2E05E6D6-A3F2-47EF-AAB8-A1C2356176D1}"/>
              </a:ext>
            </a:extLst>
          </p:cNvPr>
          <p:cNvCxnSpPr>
            <a:cxnSpLocks/>
            <a:endCxn id="38" idx="2"/>
          </p:cNvCxnSpPr>
          <p:nvPr/>
        </p:nvCxnSpPr>
        <p:spPr>
          <a:xfrm>
            <a:off x="8120188" y="2943169"/>
            <a:ext cx="9063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2B06833B-AA3B-462E-A99C-740E94BCD7DD}"/>
              </a:ext>
            </a:extLst>
          </p:cNvPr>
          <p:cNvSpPr/>
          <p:nvPr/>
        </p:nvSpPr>
        <p:spPr>
          <a:xfrm>
            <a:off x="9026525" y="2107258"/>
            <a:ext cx="1692341" cy="1671821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426061F2-A753-4609-A952-12C4F40A3C32}"/>
              </a:ext>
            </a:extLst>
          </p:cNvPr>
          <p:cNvCxnSpPr>
            <a:cxnSpLocks/>
            <a:stCxn id="38" idx="4"/>
            <a:endCxn id="46" idx="0"/>
          </p:cNvCxnSpPr>
          <p:nvPr/>
        </p:nvCxnSpPr>
        <p:spPr>
          <a:xfrm flipH="1">
            <a:off x="9853805" y="3779079"/>
            <a:ext cx="18891" cy="6364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Oval 45">
            <a:extLst>
              <a:ext uri="{FF2B5EF4-FFF2-40B4-BE49-F238E27FC236}">
                <a16:creationId xmlns:a16="http://schemas.microsoft.com/office/drawing/2014/main" id="{CBB69A3C-2172-4614-87DF-CCDF6F3D13EF}"/>
              </a:ext>
            </a:extLst>
          </p:cNvPr>
          <p:cNvSpPr/>
          <p:nvPr/>
        </p:nvSpPr>
        <p:spPr>
          <a:xfrm>
            <a:off x="9007634" y="4415533"/>
            <a:ext cx="1692341" cy="1671821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1810710E-F542-4CDA-8841-C8409C00E2F8}"/>
              </a:ext>
            </a:extLst>
          </p:cNvPr>
          <p:cNvCxnSpPr>
            <a:cxnSpLocks/>
            <a:stCxn id="46" idx="4"/>
          </p:cNvCxnSpPr>
          <p:nvPr/>
        </p:nvCxnSpPr>
        <p:spPr>
          <a:xfrm>
            <a:off x="9853805" y="6087354"/>
            <a:ext cx="3694" cy="5344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70F5E00D-DC3F-4021-979D-F06644FAD154}"/>
              </a:ext>
            </a:extLst>
          </p:cNvPr>
          <p:cNvSpPr txBox="1"/>
          <p:nvPr/>
        </p:nvSpPr>
        <p:spPr>
          <a:xfrm>
            <a:off x="5480734" y="2710132"/>
            <a:ext cx="9471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Add items in cart</a:t>
            </a:r>
            <a:endParaRPr kumimoji="0" lang="en-I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D9179F3-3182-4AC1-8A3E-C5C7216872DF}"/>
              </a:ext>
            </a:extLst>
          </p:cNvPr>
          <p:cNvSpPr txBox="1"/>
          <p:nvPr/>
        </p:nvSpPr>
        <p:spPr>
          <a:xfrm>
            <a:off x="6634274" y="2710132"/>
            <a:ext cx="11940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Add to Cart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56A97F2-A47A-48D5-8924-04CDC2D6066A}"/>
              </a:ext>
            </a:extLst>
          </p:cNvPr>
          <p:cNvSpPr txBox="1"/>
          <p:nvPr/>
        </p:nvSpPr>
        <p:spPr>
          <a:xfrm>
            <a:off x="7917995" y="2678633"/>
            <a:ext cx="13565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Select and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order it</a:t>
            </a:r>
            <a:endParaRPr kumimoji="0" lang="en-I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3705585-DCA7-48FF-A3A8-11828440D8AC}"/>
              </a:ext>
            </a:extLst>
          </p:cNvPr>
          <p:cNvSpPr txBox="1"/>
          <p:nvPr/>
        </p:nvSpPr>
        <p:spPr>
          <a:xfrm>
            <a:off x="9248868" y="2678633"/>
            <a:ext cx="12098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Review Cart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20E21FB4-2005-4ED7-B434-E19595410B62}"/>
              </a:ext>
            </a:extLst>
          </p:cNvPr>
          <p:cNvSpPr txBox="1"/>
          <p:nvPr/>
        </p:nvSpPr>
        <p:spPr>
          <a:xfrm>
            <a:off x="9697292" y="3867036"/>
            <a:ext cx="16877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Press ‘confirm’ button</a:t>
            </a:r>
            <a:endParaRPr kumimoji="0" lang="en-I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A3061BF9-CC55-4F4C-AE84-BB2305011112}"/>
              </a:ext>
            </a:extLst>
          </p:cNvPr>
          <p:cNvSpPr txBox="1"/>
          <p:nvPr/>
        </p:nvSpPr>
        <p:spPr>
          <a:xfrm>
            <a:off x="9166430" y="4936418"/>
            <a:ext cx="13747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Confirm order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AFEC936-0EFB-4C53-9E2B-E295A2EDFA59}"/>
              </a:ext>
            </a:extLst>
          </p:cNvPr>
          <p:cNvSpPr txBox="1"/>
          <p:nvPr/>
        </p:nvSpPr>
        <p:spPr>
          <a:xfrm>
            <a:off x="9550859" y="6153143"/>
            <a:ext cx="19806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Order Successful</a:t>
            </a:r>
            <a:endParaRPr kumimoji="0" lang="en-I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750587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7D945D-7FBF-4ECA-AAE9-DFCAA50544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414" y="150954"/>
            <a:ext cx="11216148" cy="1553498"/>
          </a:xfrm>
        </p:spPr>
        <p:txBody>
          <a:bodyPr/>
          <a:lstStyle/>
          <a:p>
            <a:r>
              <a:rPr lang="en-US" dirty="0"/>
              <a:t>Level 1 DFD for Delivery </a:t>
            </a:r>
            <a:endParaRPr lang="en-IN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47C114C-7BD5-4C22-AB81-34B17994B9E0}"/>
              </a:ext>
            </a:extLst>
          </p:cNvPr>
          <p:cNvCxnSpPr>
            <a:cxnSpLocks/>
          </p:cNvCxnSpPr>
          <p:nvPr/>
        </p:nvCxnSpPr>
        <p:spPr>
          <a:xfrm>
            <a:off x="0" y="3067665"/>
            <a:ext cx="66859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7104D04-5DF8-471E-8A08-D94C8E188D1B}"/>
              </a:ext>
            </a:extLst>
          </p:cNvPr>
          <p:cNvSpPr txBox="1"/>
          <p:nvPr/>
        </p:nvSpPr>
        <p:spPr>
          <a:xfrm>
            <a:off x="-49351" y="2828810"/>
            <a:ext cx="6685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Type URL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635D145-8D3F-4AC0-9F25-278F3D8A1E4B}"/>
              </a:ext>
            </a:extLst>
          </p:cNvPr>
          <p:cNvSpPr/>
          <p:nvPr/>
        </p:nvSpPr>
        <p:spPr>
          <a:xfrm>
            <a:off x="681832" y="2148349"/>
            <a:ext cx="1805094" cy="182879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Open Website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1DE8312-1E7B-4164-86B1-DE8AC1CEB886}"/>
              </a:ext>
            </a:extLst>
          </p:cNvPr>
          <p:cNvSpPr txBox="1"/>
          <p:nvPr/>
        </p:nvSpPr>
        <p:spPr>
          <a:xfrm>
            <a:off x="2208308" y="2824347"/>
            <a:ext cx="17078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Type user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Credentials 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1800338-0729-42E0-9C3B-57145CE9A985}"/>
              </a:ext>
            </a:extLst>
          </p:cNvPr>
          <p:cNvCxnSpPr>
            <a:cxnSpLocks/>
          </p:cNvCxnSpPr>
          <p:nvPr/>
        </p:nvCxnSpPr>
        <p:spPr>
          <a:xfrm>
            <a:off x="2492160" y="3062749"/>
            <a:ext cx="11656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22C1C0AC-D4D3-4CC9-BE73-D01FC0ED367F}"/>
              </a:ext>
            </a:extLst>
          </p:cNvPr>
          <p:cNvSpPr/>
          <p:nvPr/>
        </p:nvSpPr>
        <p:spPr>
          <a:xfrm>
            <a:off x="3657778" y="2148349"/>
            <a:ext cx="1810328" cy="18288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75A33B5-76EE-42A3-AACB-9465FF7E110A}"/>
              </a:ext>
            </a:extLst>
          </p:cNvPr>
          <p:cNvSpPr/>
          <p:nvPr/>
        </p:nvSpPr>
        <p:spPr>
          <a:xfrm>
            <a:off x="6744231" y="2148349"/>
            <a:ext cx="1810328" cy="18288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F60BD06-9B1F-4CB6-BD3A-FF6BC0DAA603}"/>
              </a:ext>
            </a:extLst>
          </p:cNvPr>
          <p:cNvSpPr txBox="1"/>
          <p:nvPr/>
        </p:nvSpPr>
        <p:spPr>
          <a:xfrm>
            <a:off x="4194731" y="2878080"/>
            <a:ext cx="1199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Log in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6811FBA-79B1-45E2-9218-2534E888A5F5}"/>
              </a:ext>
            </a:extLst>
          </p:cNvPr>
          <p:cNvCxnSpPr>
            <a:stCxn id="14" idx="6"/>
            <a:endCxn id="17" idx="2"/>
          </p:cNvCxnSpPr>
          <p:nvPr/>
        </p:nvCxnSpPr>
        <p:spPr>
          <a:xfrm>
            <a:off x="5468106" y="3062749"/>
            <a:ext cx="12761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699A926-DFC7-434F-B90B-F061530E95BF}"/>
              </a:ext>
            </a:extLst>
          </p:cNvPr>
          <p:cNvCxnSpPr>
            <a:stCxn id="17" idx="6"/>
          </p:cNvCxnSpPr>
          <p:nvPr/>
        </p:nvCxnSpPr>
        <p:spPr>
          <a:xfrm flipV="1">
            <a:off x="8554559" y="3062746"/>
            <a:ext cx="1129340" cy="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169215E7-C36A-4C3D-BA07-15ACD73B3192}"/>
              </a:ext>
            </a:extLst>
          </p:cNvPr>
          <p:cNvSpPr/>
          <p:nvPr/>
        </p:nvSpPr>
        <p:spPr>
          <a:xfrm>
            <a:off x="9683899" y="2148349"/>
            <a:ext cx="1810328" cy="18288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A630B8D-8C34-4DEA-80EF-0A5EEC60ECAD}"/>
              </a:ext>
            </a:extLst>
          </p:cNvPr>
          <p:cNvSpPr txBox="1"/>
          <p:nvPr/>
        </p:nvSpPr>
        <p:spPr>
          <a:xfrm>
            <a:off x="7314122" y="2781284"/>
            <a:ext cx="10705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Select Order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CEC3A72-26CE-4165-97EF-C29E22F035F5}"/>
              </a:ext>
            </a:extLst>
          </p:cNvPr>
          <p:cNvSpPr txBox="1"/>
          <p:nvPr/>
        </p:nvSpPr>
        <p:spPr>
          <a:xfrm>
            <a:off x="5388096" y="2831913"/>
            <a:ext cx="14700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Goto Pending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orders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7F7EFB6-C725-4F0D-A457-EFCEC300BE55}"/>
              </a:ext>
            </a:extLst>
          </p:cNvPr>
          <p:cNvSpPr txBox="1"/>
          <p:nvPr/>
        </p:nvSpPr>
        <p:spPr>
          <a:xfrm>
            <a:off x="8538619" y="2647246"/>
            <a:ext cx="11452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Checks details and press Delivered button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E71FA90-45CA-476B-9381-DDD2221A29BE}"/>
              </a:ext>
            </a:extLst>
          </p:cNvPr>
          <p:cNvSpPr txBox="1"/>
          <p:nvPr/>
        </p:nvSpPr>
        <p:spPr>
          <a:xfrm>
            <a:off x="9952992" y="2781283"/>
            <a:ext cx="13961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Deliver Order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F29FBC1-1989-495C-AD7D-F6598C29777F}"/>
              </a:ext>
            </a:extLst>
          </p:cNvPr>
          <p:cNvCxnSpPr>
            <a:cxnSpLocks/>
          </p:cNvCxnSpPr>
          <p:nvPr/>
        </p:nvCxnSpPr>
        <p:spPr>
          <a:xfrm flipV="1">
            <a:off x="11500749" y="3118883"/>
            <a:ext cx="69777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84C8C68E-E0CD-4169-B047-205ECE503637}"/>
              </a:ext>
            </a:extLst>
          </p:cNvPr>
          <p:cNvSpPr txBox="1"/>
          <p:nvPr/>
        </p:nvSpPr>
        <p:spPr>
          <a:xfrm>
            <a:off x="11388028" y="2888050"/>
            <a:ext cx="8259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Order is delivered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716325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660CB-FC9A-4FF5-92E8-4882383DC2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432" y="119663"/>
            <a:ext cx="11206316" cy="1562869"/>
          </a:xfrm>
        </p:spPr>
        <p:txBody>
          <a:bodyPr/>
          <a:lstStyle/>
          <a:p>
            <a:r>
              <a:rPr lang="en-US" dirty="0"/>
              <a:t>Level 1 DFD for Insert Items</a:t>
            </a:r>
            <a:endParaRPr lang="en-IN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4E68CBA-D5AD-495E-9CB1-3471275EE383}"/>
              </a:ext>
            </a:extLst>
          </p:cNvPr>
          <p:cNvCxnSpPr>
            <a:cxnSpLocks/>
          </p:cNvCxnSpPr>
          <p:nvPr/>
        </p:nvCxnSpPr>
        <p:spPr>
          <a:xfrm>
            <a:off x="698090" y="3429000"/>
            <a:ext cx="11012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484D88F9-5781-4E63-91FC-32C8CD81467A}"/>
              </a:ext>
            </a:extLst>
          </p:cNvPr>
          <p:cNvSpPr/>
          <p:nvPr/>
        </p:nvSpPr>
        <p:spPr>
          <a:xfrm>
            <a:off x="1799303" y="2514603"/>
            <a:ext cx="1805094" cy="182879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Open Website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A965C9-67EB-4E48-88B2-BC9EA4BAD820}"/>
              </a:ext>
            </a:extLst>
          </p:cNvPr>
          <p:cNvSpPr txBox="1"/>
          <p:nvPr/>
        </p:nvSpPr>
        <p:spPr>
          <a:xfrm>
            <a:off x="698090" y="3059668"/>
            <a:ext cx="11012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Type URL</a:t>
            </a:r>
            <a:endParaRPr kumimoji="0" lang="en-I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FB3DF3E-6C7D-4228-9D0F-BAE4FF333B19}"/>
              </a:ext>
            </a:extLst>
          </p:cNvPr>
          <p:cNvCxnSpPr>
            <a:cxnSpLocks/>
          </p:cNvCxnSpPr>
          <p:nvPr/>
        </p:nvCxnSpPr>
        <p:spPr>
          <a:xfrm>
            <a:off x="3604397" y="3429000"/>
            <a:ext cx="124290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1807BAC0-653A-44A0-834F-AB5206832ABF}"/>
              </a:ext>
            </a:extLst>
          </p:cNvPr>
          <p:cNvSpPr/>
          <p:nvPr/>
        </p:nvSpPr>
        <p:spPr>
          <a:xfrm>
            <a:off x="4842069" y="2514603"/>
            <a:ext cx="1810328" cy="18288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B2C091F-888A-46A5-B51E-92A7129ED0BE}"/>
              </a:ext>
            </a:extLst>
          </p:cNvPr>
          <p:cNvSpPr txBox="1"/>
          <p:nvPr/>
        </p:nvSpPr>
        <p:spPr>
          <a:xfrm>
            <a:off x="5351644" y="3244334"/>
            <a:ext cx="1140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Log in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56471D0-6534-4178-9EFD-11FFBD3CCC97}"/>
              </a:ext>
            </a:extLst>
          </p:cNvPr>
          <p:cNvCxnSpPr>
            <a:stCxn id="13" idx="6"/>
          </p:cNvCxnSpPr>
          <p:nvPr/>
        </p:nvCxnSpPr>
        <p:spPr>
          <a:xfrm flipV="1">
            <a:off x="6652397" y="3429000"/>
            <a:ext cx="1085590" cy="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7F608D82-C995-44C2-98D2-A91DAC169272}"/>
              </a:ext>
            </a:extLst>
          </p:cNvPr>
          <p:cNvSpPr/>
          <p:nvPr/>
        </p:nvSpPr>
        <p:spPr>
          <a:xfrm>
            <a:off x="7737987" y="2514603"/>
            <a:ext cx="1810328" cy="18288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06AEBD9-8D59-410B-AC15-F4F9FFD085DA}"/>
              </a:ext>
            </a:extLst>
          </p:cNvPr>
          <p:cNvSpPr txBox="1"/>
          <p:nvPr/>
        </p:nvSpPr>
        <p:spPr>
          <a:xfrm>
            <a:off x="7983025" y="3128916"/>
            <a:ext cx="12486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Insert Items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A36C9B8-0F71-4098-9787-E218290A504F}"/>
              </a:ext>
            </a:extLst>
          </p:cNvPr>
          <p:cNvCxnSpPr>
            <a:stCxn id="18" idx="6"/>
          </p:cNvCxnSpPr>
          <p:nvPr/>
        </p:nvCxnSpPr>
        <p:spPr>
          <a:xfrm flipV="1">
            <a:off x="9548315" y="3429000"/>
            <a:ext cx="1041027" cy="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6FB1A854-5BE0-49B2-9DD5-F18C6647C6B6}"/>
              </a:ext>
            </a:extLst>
          </p:cNvPr>
          <p:cNvSpPr txBox="1"/>
          <p:nvPr/>
        </p:nvSpPr>
        <p:spPr>
          <a:xfrm>
            <a:off x="3579817" y="3156083"/>
            <a:ext cx="126225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Type user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Credentials </a:t>
            </a:r>
            <a:endParaRPr kumimoji="0" lang="en-I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CF2FC9A-17D6-4742-988F-D268A03B3A76}"/>
              </a:ext>
            </a:extLst>
          </p:cNvPr>
          <p:cNvSpPr txBox="1"/>
          <p:nvPr/>
        </p:nvSpPr>
        <p:spPr>
          <a:xfrm>
            <a:off x="6613943" y="2951946"/>
            <a:ext cx="108559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Shruti" panose="020B0502040204020203" pitchFamily="34" charset="0"/>
              </a:rPr>
              <a:t>Insert details choose category</a:t>
            </a:r>
            <a:endParaRPr kumimoji="0" lang="en-I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B7EB2A3-892D-4AD3-BDFE-39F3F2FBCFA0}"/>
              </a:ext>
            </a:extLst>
          </p:cNvPr>
          <p:cNvSpPr txBox="1"/>
          <p:nvPr/>
        </p:nvSpPr>
        <p:spPr>
          <a:xfrm>
            <a:off x="9503752" y="3156083"/>
            <a:ext cx="10855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Items Inserted</a:t>
            </a:r>
            <a:endParaRPr kumimoji="0" lang="en-I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973776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8EE9C5-E164-483C-9AAC-611366AD73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165814"/>
            <a:ext cx="11166987" cy="1562869"/>
          </a:xfrm>
        </p:spPr>
        <p:txBody>
          <a:bodyPr/>
          <a:lstStyle/>
          <a:p>
            <a:r>
              <a:rPr lang="en-US" dirty="0"/>
              <a:t>Level 1 DFD for Order History</a:t>
            </a:r>
            <a:endParaRPr lang="en-IN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7CBE987-D8D0-48AC-B3AC-902F76349484}"/>
              </a:ext>
            </a:extLst>
          </p:cNvPr>
          <p:cNvCxnSpPr/>
          <p:nvPr/>
        </p:nvCxnSpPr>
        <p:spPr>
          <a:xfrm>
            <a:off x="1105218" y="3282244"/>
            <a:ext cx="97339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6FFEB83B-DDAF-4468-844B-B823D438AB2A}"/>
              </a:ext>
            </a:extLst>
          </p:cNvPr>
          <p:cNvSpPr/>
          <p:nvPr/>
        </p:nvSpPr>
        <p:spPr>
          <a:xfrm>
            <a:off x="2078612" y="2367847"/>
            <a:ext cx="1805094" cy="182879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Open Website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7CE3FC-54E0-429D-96ED-0EC007050FF2}"/>
              </a:ext>
            </a:extLst>
          </p:cNvPr>
          <p:cNvSpPr txBox="1"/>
          <p:nvPr/>
        </p:nvSpPr>
        <p:spPr>
          <a:xfrm>
            <a:off x="1006895" y="3005226"/>
            <a:ext cx="107171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Type URL</a:t>
            </a:r>
            <a:endParaRPr kumimoji="0" lang="en-I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AA204C7-8FAF-44C9-A257-AF7D42C3E9E0}"/>
              </a:ext>
            </a:extLst>
          </p:cNvPr>
          <p:cNvCxnSpPr>
            <a:stCxn id="7" idx="6"/>
          </p:cNvCxnSpPr>
          <p:nvPr/>
        </p:nvCxnSpPr>
        <p:spPr>
          <a:xfrm flipV="1">
            <a:off x="3883706" y="3282225"/>
            <a:ext cx="1105254" cy="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5B701B54-5B1C-4448-8B3D-6210CBE141D4}"/>
              </a:ext>
            </a:extLst>
          </p:cNvPr>
          <p:cNvSpPr/>
          <p:nvPr/>
        </p:nvSpPr>
        <p:spPr>
          <a:xfrm>
            <a:off x="4983726" y="2367847"/>
            <a:ext cx="1810328" cy="18288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3BB78F9-C3EE-40AF-862C-0CE5269D07C5}"/>
              </a:ext>
            </a:extLst>
          </p:cNvPr>
          <p:cNvSpPr txBox="1"/>
          <p:nvPr/>
        </p:nvSpPr>
        <p:spPr>
          <a:xfrm>
            <a:off x="3787246" y="3005226"/>
            <a:ext cx="129294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Type user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Credentials</a:t>
            </a:r>
            <a:endParaRPr kumimoji="0" lang="en-I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4FA2840-50F7-4211-B014-F37C376DFD8E}"/>
              </a:ext>
            </a:extLst>
          </p:cNvPr>
          <p:cNvCxnSpPr>
            <a:stCxn id="15" idx="6"/>
          </p:cNvCxnSpPr>
          <p:nvPr/>
        </p:nvCxnSpPr>
        <p:spPr>
          <a:xfrm flipV="1">
            <a:off x="6794054" y="3282207"/>
            <a:ext cx="1036429" cy="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F33CB60F-80FC-4B01-AC36-63D71C156538}"/>
              </a:ext>
            </a:extLst>
          </p:cNvPr>
          <p:cNvSpPr/>
          <p:nvPr/>
        </p:nvSpPr>
        <p:spPr>
          <a:xfrm>
            <a:off x="7825249" y="2367847"/>
            <a:ext cx="1810328" cy="18288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7418EDE-0A5F-470F-98FB-A1C6C15AA111}"/>
              </a:ext>
            </a:extLst>
          </p:cNvPr>
          <p:cNvSpPr txBox="1"/>
          <p:nvPr/>
        </p:nvSpPr>
        <p:spPr>
          <a:xfrm>
            <a:off x="5500237" y="3097568"/>
            <a:ext cx="1292941" cy="3732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Log in 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5D139EC-80E3-4EEA-A45D-FE228CDECC3E}"/>
              </a:ext>
            </a:extLst>
          </p:cNvPr>
          <p:cNvSpPr txBox="1"/>
          <p:nvPr/>
        </p:nvSpPr>
        <p:spPr>
          <a:xfrm>
            <a:off x="6663181" y="3020596"/>
            <a:ext cx="12929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Go to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Order History</a:t>
            </a:r>
            <a:endParaRPr kumimoji="0" lang="en-I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BB63C74-78E9-476A-BF90-4BD30DA80C50}"/>
              </a:ext>
            </a:extLst>
          </p:cNvPr>
          <p:cNvSpPr txBox="1"/>
          <p:nvPr/>
        </p:nvSpPr>
        <p:spPr>
          <a:xfrm>
            <a:off x="8167586" y="2943670"/>
            <a:ext cx="12192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Order History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4BA5529-A3DD-44C2-A6F1-A8CC87716C30}"/>
              </a:ext>
            </a:extLst>
          </p:cNvPr>
          <p:cNvCxnSpPr>
            <a:stCxn id="21" idx="6"/>
          </p:cNvCxnSpPr>
          <p:nvPr/>
        </p:nvCxnSpPr>
        <p:spPr>
          <a:xfrm flipV="1">
            <a:off x="9635577" y="3282206"/>
            <a:ext cx="1154415" cy="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4C4F7414-5838-4959-8084-647996BD7227}"/>
              </a:ext>
            </a:extLst>
          </p:cNvPr>
          <p:cNvSpPr txBox="1"/>
          <p:nvPr/>
        </p:nvSpPr>
        <p:spPr>
          <a:xfrm>
            <a:off x="9511226" y="3040314"/>
            <a:ext cx="14031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Order history Appeared</a:t>
            </a:r>
            <a:endParaRPr kumimoji="0" lang="en-I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870954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3665057-E03B-4B20-B67C-D97433C10A61}"/>
              </a:ext>
            </a:extLst>
          </p:cNvPr>
          <p:cNvSpPr txBox="1"/>
          <p:nvPr/>
        </p:nvSpPr>
        <p:spPr>
          <a:xfrm>
            <a:off x="956414" y="148911"/>
            <a:ext cx="1722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Activity Diagram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4F4CF7-8A3C-4BEB-A9A4-E8072F8DF9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6088" y="169797"/>
            <a:ext cx="6550099" cy="6518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8927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A9BF1-F82F-4C9F-B4F5-B39756B6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INTRODUCTION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2C03E2-9AC5-4F2E-9665-D1185828BD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IN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This website is mainly made for buying the goods and house hold items at your doorstep just from your device.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IN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instead of visiting to the shop or market, wasting time and carrying such heavy things our Grocery Express solves all those problems and make your life easy, comfortable and stress-free. This site provides cheapest, qualifiable and fresh products with lots of offers and discounts.</a:t>
            </a:r>
          </a:p>
          <a:p>
            <a:pPr marL="0" indent="0">
              <a:buNone/>
            </a:pP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E85594-50E4-47D2-98F9-E2EBE8620A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894B-586F-41BF-9051-E14DDC378002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4477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0709130-DFB3-45B4-A78C-B5DE7A465052}"/>
              </a:ext>
            </a:extLst>
          </p:cNvPr>
          <p:cNvSpPr txBox="1"/>
          <p:nvPr/>
        </p:nvSpPr>
        <p:spPr>
          <a:xfrm>
            <a:off x="0" y="1"/>
            <a:ext cx="20201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ER Diagram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88DEE46-C125-4765-A96B-7C2DE7B87A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1666"/>
            <a:ext cx="12192000" cy="6371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0166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6205A0-8096-4F85-9C21-7BCA422A48A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79899"/>
            <a:ext cx="10515600" cy="1325563"/>
          </a:xfrm>
        </p:spPr>
        <p:txBody>
          <a:bodyPr/>
          <a:lstStyle/>
          <a:p>
            <a:r>
              <a:rPr lang="en-IN" dirty="0"/>
              <a:t>Data Dictionary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C8CC23-42A5-41A0-8AE9-0616E3C76B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7908" y="2275411"/>
            <a:ext cx="962025" cy="273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9257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3AA7222A-A976-40B2-A2B0-9793178D0063}"/>
              </a:ext>
            </a:extLst>
          </p:cNvPr>
          <p:cNvSpPr txBox="1"/>
          <p:nvPr/>
        </p:nvSpPr>
        <p:spPr>
          <a:xfrm>
            <a:off x="1458684" y="211399"/>
            <a:ext cx="10871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Admin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B87B0EA-E854-42D8-AB38-C11B991B2A39}"/>
              </a:ext>
            </a:extLst>
          </p:cNvPr>
          <p:cNvSpPr txBox="1"/>
          <p:nvPr/>
        </p:nvSpPr>
        <p:spPr>
          <a:xfrm>
            <a:off x="1287388" y="1979215"/>
            <a:ext cx="13097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Category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3C9D6FF-B368-44C8-AA1B-8AC10834BC78}"/>
              </a:ext>
            </a:extLst>
          </p:cNvPr>
          <p:cNvSpPr txBox="1"/>
          <p:nvPr/>
        </p:nvSpPr>
        <p:spPr>
          <a:xfrm>
            <a:off x="1287388" y="3664759"/>
            <a:ext cx="1869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C_dependency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A54AA84-36B1-4712-99DB-0C7CFD9563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7388" y="755025"/>
            <a:ext cx="6429374" cy="78483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A3FC747-B673-4FDA-AEC3-9EC82E3CA3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7388" y="2501501"/>
            <a:ext cx="6429375" cy="7239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126B761-4DD5-4516-B42B-9867297B54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7388" y="4473448"/>
            <a:ext cx="6429375" cy="1222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6400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295FC8D-DA02-431D-BC1A-A187F5BFBCF5}"/>
              </a:ext>
            </a:extLst>
          </p:cNvPr>
          <p:cNvSpPr txBox="1"/>
          <p:nvPr/>
        </p:nvSpPr>
        <p:spPr>
          <a:xfrm>
            <a:off x="1298952" y="0"/>
            <a:ext cx="1589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DeliveryBoy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81D9352-3EE0-493B-8345-5EC79868A406}"/>
              </a:ext>
            </a:extLst>
          </p:cNvPr>
          <p:cNvSpPr txBox="1"/>
          <p:nvPr/>
        </p:nvSpPr>
        <p:spPr>
          <a:xfrm>
            <a:off x="1298952" y="2924015"/>
            <a:ext cx="994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Items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4106CED-1C38-4E3F-9BE3-72B9FC0561A9}"/>
              </a:ext>
            </a:extLst>
          </p:cNvPr>
          <p:cNvSpPr txBox="1"/>
          <p:nvPr/>
        </p:nvSpPr>
        <p:spPr>
          <a:xfrm>
            <a:off x="1298952" y="5093572"/>
            <a:ext cx="1450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IN" dirty="0">
                <a:solidFill>
                  <a:prstClr val="black"/>
                </a:solidFill>
                <a:latin typeface="Calibri" panose="020F0502020204030204"/>
              </a:rPr>
              <a:t>i_category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745190-E47C-45D0-9D98-BA66D7A974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952" y="333532"/>
            <a:ext cx="7781925" cy="25717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98FADBD-BCFB-49B2-AEE5-AE3127A534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952" y="3293347"/>
            <a:ext cx="7781924" cy="17907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19B1DAF-85C0-4D3B-AEBA-F2CF5C6335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952" y="5472112"/>
            <a:ext cx="7781924" cy="1052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1346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052859A6-8EA2-4A9B-99BD-9E9B596A1139}"/>
              </a:ext>
            </a:extLst>
          </p:cNvPr>
          <p:cNvSpPr txBox="1"/>
          <p:nvPr/>
        </p:nvSpPr>
        <p:spPr>
          <a:xfrm>
            <a:off x="1213868" y="4056793"/>
            <a:ext cx="906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9B359BA-5773-4305-92C6-198703EC8B3A}"/>
              </a:ext>
            </a:extLst>
          </p:cNvPr>
          <p:cNvSpPr txBox="1"/>
          <p:nvPr/>
        </p:nvSpPr>
        <p:spPr>
          <a:xfrm>
            <a:off x="1119011" y="2239420"/>
            <a:ext cx="1652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Order_items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967057B-BED7-45B0-99C4-3C9B4EA1E1D9}"/>
              </a:ext>
            </a:extLst>
          </p:cNvPr>
          <p:cNvSpPr txBox="1"/>
          <p:nvPr/>
        </p:nvSpPr>
        <p:spPr>
          <a:xfrm>
            <a:off x="1119010" y="62918"/>
            <a:ext cx="1105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Orders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5689970-366A-432B-8D34-CD3BF0CC5F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110" y="343663"/>
            <a:ext cx="7286625" cy="19148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D13389B-49D4-455F-9850-C60735BC08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3867" y="2575535"/>
            <a:ext cx="7229867" cy="15144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295DE70-26E7-466B-89BB-A17F5D15BC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3867" y="4356951"/>
            <a:ext cx="7229867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0917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18995B4-F2C0-4920-AA25-946F3ACA7ECB}"/>
              </a:ext>
            </a:extLst>
          </p:cNvPr>
          <p:cNvSpPr txBox="1"/>
          <p:nvPr/>
        </p:nvSpPr>
        <p:spPr>
          <a:xfrm>
            <a:off x="988828" y="404037"/>
            <a:ext cx="3241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Relationships Between Tables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1782559-F62F-4B75-82F6-59416D73FE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4062" y="773369"/>
            <a:ext cx="8143875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8714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F0C60A-9821-4A04-B225-E6200C2CE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		Customer side pages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3AD3FB-CE63-49E5-A7D7-68CB1155AF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714" y="1510688"/>
            <a:ext cx="10587791" cy="4964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8357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91336-D9AB-4848-AF8D-58A6259871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		Customer sign in page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C8C00F-8C4C-4FD6-B7D2-F2DCEB9351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047" y="1339515"/>
            <a:ext cx="10548042" cy="5007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9150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4D890-1D4B-49D3-B3B1-A1690BE3D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		add to cart page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1EF890-5C9F-452F-919F-4E870EE77F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693" y="1874517"/>
            <a:ext cx="10668001" cy="413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24662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83E8A-BA31-4843-B0B4-04C6A85D82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				Bill page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50294A-4443-459E-9790-9140CB7CD9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716" y="1469331"/>
            <a:ext cx="10692063" cy="4577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6172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F606C1-D901-4B17-BDA6-F2105E0A73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PROJECT SUMMARY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DC99EC-F1CE-465E-9D47-F8CC1074D7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32500" lnSpcReduction="20000"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IN" sz="6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First User can create his/her registration account and user can login to this web app.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IN" sz="6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User </a:t>
            </a:r>
            <a:r>
              <a:rPr lang="en-IN" sz="6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login</a:t>
            </a:r>
            <a:r>
              <a:rPr lang="en-IN" sz="6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his/her account and then they can buy product from our website.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IN" sz="6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Generally the visitors who had not registered or doesn't had a membership they can't buy the product, they can only make a Wishlist or can do 'Add to cart'. 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IN" sz="6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Only registered candidates can use this Website for buying the products.</a:t>
            </a:r>
          </a:p>
          <a:p>
            <a:pPr marL="0" indent="0" algn="just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6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CA99C2-BBD1-41E0-8C65-DAD778521A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894B-586F-41BF-9051-E14DDC378002}" type="slidenum">
              <a:rPr lang="en-IN" smtClean="0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8301012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4F62C6-A7C9-475D-AEEF-BDC274993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		Delivery boy side pages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830CDCC-E665-4996-82F9-A79E7B843E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639" y="1604210"/>
            <a:ext cx="10454362" cy="4871405"/>
          </a:xfrm>
        </p:spPr>
      </p:pic>
    </p:spTree>
    <p:extLst>
      <p:ext uri="{BB962C8B-B14F-4D97-AF65-F5344CB8AC3E}">
        <p14:creationId xmlns:p14="http://schemas.microsoft.com/office/powerpoint/2010/main" val="389417808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39129-8260-4355-88F5-D5C229B861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			Dboy login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15AF6F-51AE-49C3-8A12-061366D12D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28" y="1528491"/>
            <a:ext cx="10330072" cy="4647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99196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EE789-216E-4ED6-90D4-AF89505D5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			All deliveries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4EFE87-F112-42CC-B93B-A3EDFFECC0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947" y="2013873"/>
            <a:ext cx="10692063" cy="4337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88528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00E25-8A1B-44C6-AD59-6DE83C24E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		Dboy all deliveries</a:t>
            </a: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72C6BA8-96ED-4E49-A89B-B3C1E60DDB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863" y="1251284"/>
            <a:ext cx="10730936" cy="5041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79685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5FF64-6CCC-4DD5-A916-7F651C7C57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			Admin side pages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5898B0-2732-4298-B570-C1CCD1D42A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962" y="1874517"/>
            <a:ext cx="10691669" cy="488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7927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C65A6B-44A9-489B-AE34-3C0A6A4A52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			Admin login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2473024-7393-4138-AC53-472E786ED4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7184" y="1700463"/>
            <a:ext cx="9833953" cy="4618354"/>
          </a:xfrm>
        </p:spPr>
      </p:pic>
    </p:spTree>
    <p:extLst>
      <p:ext uri="{BB962C8B-B14F-4D97-AF65-F5344CB8AC3E}">
        <p14:creationId xmlns:p14="http://schemas.microsoft.com/office/powerpoint/2010/main" val="334766509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6206E9-5502-420C-92E8-881C086C4B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		Insert items page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1963BB-CC5E-4DEA-ACE8-0F6D188425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505" y="1235243"/>
            <a:ext cx="10948467" cy="5160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96999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35C83D-C610-48BA-AF5C-038CC06FD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			 items list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F7F523-866D-498E-A71B-EFA4B01A866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6"/>
          <a:stretch/>
        </p:blipFill>
        <p:spPr>
          <a:xfrm>
            <a:off x="1034716" y="1267326"/>
            <a:ext cx="10798029" cy="504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38397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8BEBE5-9F66-4A50-82F6-1AF90A6887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		Delivery boys list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0F2BF5-2625-4D28-A449-12C056B72C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759" y="1687616"/>
            <a:ext cx="10788316" cy="4556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10169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E351EA7-D9C3-4772-B3EC-C879C7F46FCF}"/>
              </a:ext>
            </a:extLst>
          </p:cNvPr>
          <p:cNvSpPr txBox="1"/>
          <p:nvPr/>
        </p:nvSpPr>
        <p:spPr>
          <a:xfrm>
            <a:off x="2541181" y="2434857"/>
            <a:ext cx="632637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8000" dirty="0">
                <a:solidFill>
                  <a:schemeClr val="bg1">
                    <a:lumMod val="50000"/>
                  </a:schemeClr>
                </a:solidFill>
              </a:rPr>
              <a:t>THANK  YOU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8AEF5E7-D6CC-4AF4-85A6-DB8202AF6D07}"/>
              </a:ext>
            </a:extLst>
          </p:cNvPr>
          <p:cNvCxnSpPr/>
          <p:nvPr/>
        </p:nvCxnSpPr>
        <p:spPr>
          <a:xfrm>
            <a:off x="3296090" y="3689491"/>
            <a:ext cx="4529470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5842103-F4C7-4971-B88E-E1AE9BFC46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894B-586F-41BF-9051-E14DDC378002}" type="slidenum">
              <a:rPr lang="en-IN" smtClean="0"/>
              <a:t>49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671968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D006F-3E06-4036-AFF5-4515082A2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SCOPE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7D7FF5-FEBE-4718-93DB-9FBD1E9E27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58358" y="2263141"/>
            <a:ext cx="10178322" cy="3593591"/>
          </a:xfrm>
        </p:spPr>
        <p:txBody>
          <a:bodyPr>
            <a:normAutofit lnSpcReduction="10000"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IN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This website is simply an interface between seller and customer or we can say buyers.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IN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During festival seasons we generally see crowdy shops and face the problem of black-marketing sit we have to compromise the quality of product but we provide the solution of all those has tic and irritating problems. 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There are three types of users for current system:</a:t>
            </a:r>
          </a:p>
          <a:p>
            <a:pPr marL="0" indent="0" algn="just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1. Admin</a:t>
            </a:r>
          </a:p>
          <a:p>
            <a:pPr marL="0" indent="0" algn="just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2. User1</a:t>
            </a:r>
          </a:p>
          <a:p>
            <a:pPr marL="0" indent="0" algn="just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3. </a:t>
            </a:r>
            <a:r>
              <a:rPr lang="en-IN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Delivery Boys</a:t>
            </a:r>
            <a:endParaRPr lang="en-IN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FC27AC-B670-4DD5-B386-7ED7716CDA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894B-586F-41BF-9051-E14DDC378002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940642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904A35-FB5D-4820-8897-EA4FFB861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PURPOSE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54EA77-960A-4FFE-8DFF-919ABCD6EB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IN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This website will be helpful for all the customer for buying the product from any remote area of their need and of best quality.</a:t>
            </a:r>
          </a:p>
          <a:p>
            <a:pPr marL="0" indent="0" algn="just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u="sng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Goal:</a:t>
            </a:r>
            <a:endParaRPr lang="en-IN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IN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Delivering the product at your home with short duration of time.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IN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It saves the time instead of going </a:t>
            </a:r>
            <a:r>
              <a:rPr lang="en-IN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 market </a:t>
            </a:r>
            <a:r>
              <a:rPr lang="en-IN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you can order it simply from your device.</a:t>
            </a:r>
          </a:p>
          <a:p>
            <a:pPr marL="0" indent="0" algn="just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u="sng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Objectives:</a:t>
            </a:r>
            <a:endParaRPr lang="en-IN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IN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Our aim is to save the time, efforts, money of our customers.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IN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Providing an online portal of ordering your product like rest of e-commers items.</a:t>
            </a:r>
          </a:p>
          <a:p>
            <a:pPr marL="0" indent="0">
              <a:buNone/>
            </a:pP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42C572-5E99-47AE-88AE-F7FD0C289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894B-586F-41BF-9051-E14DDC378002}" type="slidenum">
              <a:rPr lang="en-IN" smtClean="0"/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49485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BB888B-5B7A-4FD8-95F4-0C53A3C56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010480"/>
          </a:xfrm>
        </p:spPr>
        <p:txBody>
          <a:bodyPr/>
          <a:lstStyle/>
          <a:p>
            <a:pPr algn="ctr"/>
            <a:r>
              <a:rPr lang="en-US" dirty="0"/>
              <a:t>TECHNOLOGY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2A96BF-0CC4-44D2-ACD6-CFC6E9DF99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701210"/>
            <a:ext cx="10178322" cy="4143960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u="sng" dirty="0"/>
              <a:t>FRONT END:- PHP, HTML, Vanilla JavaScript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PHP, as a scripting language, is popular among web developers because of its ability to interact with database systems including Oracle and MySQL.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Any website can require a variety of data or information to display and to retrieve them from the database.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Easy from development point of view.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Higher productivity.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Vanilla JavaScript </a:t>
            </a:r>
            <a:r>
              <a:rPr lang="en-IN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is light weight, pre-installed on almost all browsers  and very useful to change web page content without refreshing it.</a:t>
            </a:r>
          </a:p>
          <a:p>
            <a:pPr marL="0" indent="0" algn="just">
              <a:lnSpc>
                <a:spcPct val="107000"/>
              </a:lnSpc>
              <a:spcAft>
                <a:spcPts val="800"/>
              </a:spcAft>
              <a:buNone/>
            </a:pP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endParaRPr lang="en-IN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endParaRPr lang="en-IN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endParaRPr lang="en-IN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endParaRPr lang="en-IN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endParaRPr lang="en-IN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endParaRPr lang="en-IN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endParaRPr lang="en-IN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endParaRPr lang="en-IN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endParaRPr lang="en-IN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endParaRPr lang="en-IN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endParaRPr lang="en-IN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endParaRPr lang="en-IN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endParaRPr lang="en-IN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endParaRPr lang="en-IN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endParaRPr lang="en-IN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endParaRPr lang="en-IN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endParaRPr lang="en-IN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07000"/>
              </a:lnSpc>
              <a:spcAft>
                <a:spcPts val="800"/>
              </a:spcAft>
              <a:buNone/>
            </a:pPr>
            <a:endParaRPr lang="en-IN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07000"/>
              </a:lnSpc>
              <a:spcAft>
                <a:spcPts val="800"/>
              </a:spcAft>
              <a:buNone/>
            </a:pP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07000"/>
              </a:lnSpc>
              <a:spcAft>
                <a:spcPts val="800"/>
              </a:spcAft>
              <a:buNone/>
            </a:pPr>
            <a:endParaRPr lang="en-IN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07000"/>
              </a:lnSpc>
              <a:spcAft>
                <a:spcPts val="800"/>
              </a:spcAft>
              <a:buNone/>
            </a:pP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07000"/>
              </a:lnSpc>
              <a:spcAft>
                <a:spcPts val="800"/>
              </a:spcAft>
              <a:buNone/>
            </a:pPr>
            <a:endParaRPr lang="en-IN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07000"/>
              </a:lnSpc>
              <a:spcAft>
                <a:spcPts val="800"/>
              </a:spcAft>
              <a:buNone/>
            </a:pP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9555CF-4807-41FD-B79E-9F7209282D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894B-586F-41BF-9051-E14DDC378002}" type="slidenum">
              <a:rPr lang="en-IN" smtClean="0"/>
              <a:t>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790895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156925-4B5E-4264-B250-E3B477D16C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024" y="1562986"/>
            <a:ext cx="10178322" cy="4012191"/>
          </a:xfrm>
        </p:spPr>
        <p:txBody>
          <a:bodyPr>
            <a:normAutofit/>
          </a:bodyPr>
          <a:lstStyle/>
          <a:p>
            <a:pPr algn="just">
              <a:buFont typeface="Wingdings" panose="05000000000000000000" pitchFamily="2" charset="2"/>
              <a:buChar char="Ø"/>
            </a:pPr>
            <a:r>
              <a:rPr lang="en-IN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BACK END:- MySQL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Programming skills are not required to use MySQL as database management.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And it is also free and ope</a:t>
            </a:r>
            <a:r>
              <a:rPr lang="en-IN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 source with great community support.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It provides better security and data recovery against system failure.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MySQL works faster compared to other Database Management tools. phpmyadmin GUI to work with MySQL, </a:t>
            </a:r>
            <a:r>
              <a:rPr lang="en-IN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because</a:t>
            </a:r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of its GUI environment it is very easy to understand any novice user.</a:t>
            </a:r>
          </a:p>
          <a:p>
            <a:pPr marL="0" indent="0" algn="just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 marL="0" indent="0">
              <a:buNone/>
            </a:pPr>
            <a:endParaRPr lang="en-IN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1BAA28-E2F7-4CA6-B6F7-FCA450CB9C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894B-586F-41BF-9051-E14DDC378002}" type="slidenum">
              <a:rPr lang="en-IN" smtClean="0"/>
              <a:t>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065293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189EFF-C847-4F3E-A663-BA81061DC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895999"/>
          </a:xfrm>
        </p:spPr>
        <p:txBody>
          <a:bodyPr/>
          <a:lstStyle/>
          <a:p>
            <a:r>
              <a:rPr lang="en-US" dirty="0"/>
              <a:t>Hardware requirement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96A6C9-D3A6-4EBB-A6E9-AF633EE4B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4124" y="1331652"/>
            <a:ext cx="10178322" cy="1757779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500 GB Hard Disk Drive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Intel i3 dual core processor generation: 7</a:t>
            </a:r>
            <a:r>
              <a:rPr lang="en-US" baseline="30000" dirty="0"/>
              <a:t>th  </a:t>
            </a:r>
            <a:r>
              <a:rPr lang="en-US" dirty="0"/>
              <a:t>or Ryzen 3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8 mega pixel camera or already taken grocery photo</a:t>
            </a:r>
          </a:p>
          <a:p>
            <a:pPr>
              <a:buFont typeface="Wingdings" panose="05000000000000000000" pitchFamily="2" charset="2"/>
              <a:buChar char="ü"/>
            </a:pP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C7CFE04-9244-4A8C-80A2-34E66B9BEDC0}"/>
              </a:ext>
            </a:extLst>
          </p:cNvPr>
          <p:cNvSpPr txBox="1">
            <a:spLocks/>
          </p:cNvSpPr>
          <p:nvPr/>
        </p:nvSpPr>
        <p:spPr>
          <a:xfrm>
            <a:off x="1074124" y="3123786"/>
            <a:ext cx="10178322" cy="89599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Software requirement</a:t>
            </a:r>
            <a:endParaRPr lang="en-IN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393C7BA-5267-4218-B80C-7A7332310F99}"/>
              </a:ext>
            </a:extLst>
          </p:cNvPr>
          <p:cNvSpPr txBox="1">
            <a:spLocks/>
          </p:cNvSpPr>
          <p:nvPr/>
        </p:nvSpPr>
        <p:spPr>
          <a:xfrm>
            <a:off x="1006839" y="4023064"/>
            <a:ext cx="10178322" cy="17577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Operating System:  Windows 10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Browsers: Google Chrome, Mozilla Firefox, Microsoft Edge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Text Editor: VSCode, Sublime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Local Server: XAMPP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41482A-DAF5-479C-84EB-85C2A97C5B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894B-586F-41BF-9051-E14DDC378002}" type="slidenum">
              <a:rPr lang="en-IN" smtClean="0"/>
              <a:t>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63468633"/>
      </p:ext>
    </p:extLst>
  </p:cSld>
  <p:clrMapOvr>
    <a:masterClrMapping/>
  </p:clrMapOvr>
</p:sld>
</file>

<file path=ppt/theme/theme1.xml><?xml version="1.0" encoding="utf-8"?>
<a:theme xmlns:a="http://schemas.openxmlformats.org/drawingml/2006/main" name="Badge">
  <a:themeElements>
    <a:clrScheme name="Badge">
      <a:dk1>
        <a:sysClr val="windowText" lastClr="000000"/>
      </a:dk1>
      <a:lt1>
        <a:sysClr val="window" lastClr="FFFFFF"/>
      </a:lt1>
      <a:dk2>
        <a:srgbClr val="2A1A00"/>
      </a:dk2>
      <a:lt2>
        <a:srgbClr val="F3F3F2"/>
      </a:lt2>
      <a:accent1>
        <a:srgbClr val="F8B323"/>
      </a:accent1>
      <a:accent2>
        <a:srgbClr val="656A59"/>
      </a:accent2>
      <a:accent3>
        <a:srgbClr val="46B2B5"/>
      </a:accent3>
      <a:accent4>
        <a:srgbClr val="8CAA7E"/>
      </a:accent4>
      <a:accent5>
        <a:srgbClr val="D36F68"/>
      </a:accent5>
      <a:accent6>
        <a:srgbClr val="826276"/>
      </a:accent6>
      <a:hlink>
        <a:srgbClr val="46B2B5"/>
      </a:hlink>
      <a:folHlink>
        <a:srgbClr val="A46694"/>
      </a:folHlink>
    </a:clrScheme>
    <a:fontScheme name="Badge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771EA782-DFA6-45B1-AEA3-661F1715B31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348</TotalTime>
  <Words>1707</Words>
  <Application>Microsoft Office PowerPoint</Application>
  <PresentationFormat>Widescreen</PresentationFormat>
  <Paragraphs>307</Paragraphs>
  <Slides>49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49</vt:i4>
      </vt:variant>
    </vt:vector>
  </HeadingPairs>
  <TitlesOfParts>
    <vt:vector size="57" baseType="lpstr">
      <vt:lpstr>Arial</vt:lpstr>
      <vt:lpstr>Calibri</vt:lpstr>
      <vt:lpstr>Calibri Light</vt:lpstr>
      <vt:lpstr>Gill Sans MT</vt:lpstr>
      <vt:lpstr>Impact</vt:lpstr>
      <vt:lpstr>Wingdings</vt:lpstr>
      <vt:lpstr>Badge</vt:lpstr>
      <vt:lpstr>Office Theme</vt:lpstr>
      <vt:lpstr>GROCERY EXPRESS</vt:lpstr>
      <vt:lpstr>Group members</vt:lpstr>
      <vt:lpstr>INTRODUCTION</vt:lpstr>
      <vt:lpstr>PROJECT SUMMARY</vt:lpstr>
      <vt:lpstr>SCOPE</vt:lpstr>
      <vt:lpstr>PURPOSE</vt:lpstr>
      <vt:lpstr>TECHNOLOGY</vt:lpstr>
      <vt:lpstr>PowerPoint Presentation</vt:lpstr>
      <vt:lpstr>Hardware requirement</vt:lpstr>
      <vt:lpstr>LITERATURE REVIEW</vt:lpstr>
      <vt:lpstr>Detailed requirement analysis</vt:lpstr>
      <vt:lpstr>Project Planning and scheduling </vt:lpstr>
      <vt:lpstr>DEVELOPMENT APPROACH</vt:lpstr>
      <vt:lpstr>INCREMENTAL MODEL</vt:lpstr>
      <vt:lpstr>Software Requirement Specification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Level 1 DFD for Sign Up </vt:lpstr>
      <vt:lpstr>PowerPoint Presentation</vt:lpstr>
      <vt:lpstr>Level 1 DFD for Order</vt:lpstr>
      <vt:lpstr>Level 1 DFD for Delivery </vt:lpstr>
      <vt:lpstr>Level 1 DFD for Insert Items</vt:lpstr>
      <vt:lpstr>Level 1 DFD for Order History</vt:lpstr>
      <vt:lpstr>PowerPoint Presentation</vt:lpstr>
      <vt:lpstr>PowerPoint Presentation</vt:lpstr>
      <vt:lpstr>Data Dictionary</vt:lpstr>
      <vt:lpstr>PowerPoint Presentation</vt:lpstr>
      <vt:lpstr>PowerPoint Presentation</vt:lpstr>
      <vt:lpstr>PowerPoint Presentation</vt:lpstr>
      <vt:lpstr>PowerPoint Presentation</vt:lpstr>
      <vt:lpstr>  Customer side pages</vt:lpstr>
      <vt:lpstr>  Customer sign in page</vt:lpstr>
      <vt:lpstr>  add to cart page</vt:lpstr>
      <vt:lpstr>    Bill page</vt:lpstr>
      <vt:lpstr>  Delivery boy side pages</vt:lpstr>
      <vt:lpstr>   Dboy login</vt:lpstr>
      <vt:lpstr>   All deliveries</vt:lpstr>
      <vt:lpstr>  Dboy all deliveries</vt:lpstr>
      <vt:lpstr>   Admin side pages</vt:lpstr>
      <vt:lpstr>   Admin login</vt:lpstr>
      <vt:lpstr>  Insert items page</vt:lpstr>
      <vt:lpstr>    items list</vt:lpstr>
      <vt:lpstr>  Delivery boys list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GROCERY EXPRESS</dc:title>
  <dc:creator>DHARMIL KOTAK</dc:creator>
  <cp:lastModifiedBy>zala</cp:lastModifiedBy>
  <cp:revision>40</cp:revision>
  <dcterms:created xsi:type="dcterms:W3CDTF">2020-09-07T17:33:23Z</dcterms:created>
  <dcterms:modified xsi:type="dcterms:W3CDTF">2021-04-17T16:56:38Z</dcterms:modified>
</cp:coreProperties>
</file>